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3"/>
  </p:notesMasterIdLst>
  <p:handoutMasterIdLst>
    <p:handoutMasterId r:id="rId134"/>
  </p:handoutMasterIdLst>
  <p:sldIdLst>
    <p:sldId id="256" r:id="rId2"/>
    <p:sldId id="262" r:id="rId3"/>
    <p:sldId id="263" r:id="rId4"/>
    <p:sldId id="269" r:id="rId5"/>
    <p:sldId id="259" r:id="rId6"/>
    <p:sldId id="268" r:id="rId7"/>
    <p:sldId id="298" r:id="rId8"/>
    <p:sldId id="299" r:id="rId9"/>
    <p:sldId id="297" r:id="rId10"/>
    <p:sldId id="397" r:id="rId11"/>
    <p:sldId id="398" r:id="rId12"/>
    <p:sldId id="399" r:id="rId13"/>
    <p:sldId id="400" r:id="rId14"/>
    <p:sldId id="300" r:id="rId15"/>
    <p:sldId id="301" r:id="rId16"/>
    <p:sldId id="288" r:id="rId17"/>
    <p:sldId id="302" r:id="rId18"/>
    <p:sldId id="352" r:id="rId19"/>
    <p:sldId id="303" r:id="rId20"/>
    <p:sldId id="309" r:id="rId21"/>
    <p:sldId id="304" r:id="rId22"/>
    <p:sldId id="307" r:id="rId23"/>
    <p:sldId id="308" r:id="rId24"/>
    <p:sldId id="287" r:id="rId25"/>
    <p:sldId id="286" r:id="rId26"/>
    <p:sldId id="313" r:id="rId27"/>
    <p:sldId id="314" r:id="rId28"/>
    <p:sldId id="311" r:id="rId29"/>
    <p:sldId id="316" r:id="rId30"/>
    <p:sldId id="317" r:id="rId31"/>
    <p:sldId id="318" r:id="rId32"/>
    <p:sldId id="285" r:id="rId33"/>
    <p:sldId id="319" r:id="rId34"/>
    <p:sldId id="325" r:id="rId35"/>
    <p:sldId id="353" r:id="rId36"/>
    <p:sldId id="321" r:id="rId37"/>
    <p:sldId id="322" r:id="rId38"/>
    <p:sldId id="315" r:id="rId39"/>
    <p:sldId id="324" r:id="rId40"/>
    <p:sldId id="323" r:id="rId41"/>
    <p:sldId id="328" r:id="rId42"/>
    <p:sldId id="326" r:id="rId43"/>
    <p:sldId id="330" r:id="rId44"/>
    <p:sldId id="331" r:id="rId45"/>
    <p:sldId id="329" r:id="rId46"/>
    <p:sldId id="284" r:id="rId47"/>
    <p:sldId id="332" r:id="rId48"/>
    <p:sldId id="333" r:id="rId49"/>
    <p:sldId id="334" r:id="rId50"/>
    <p:sldId id="283" r:id="rId51"/>
    <p:sldId id="335" r:id="rId52"/>
    <p:sldId id="336" r:id="rId53"/>
    <p:sldId id="338" r:id="rId54"/>
    <p:sldId id="337" r:id="rId55"/>
    <p:sldId id="339" r:id="rId56"/>
    <p:sldId id="385" r:id="rId57"/>
    <p:sldId id="387" r:id="rId58"/>
    <p:sldId id="386" r:id="rId59"/>
    <p:sldId id="388" r:id="rId60"/>
    <p:sldId id="390" r:id="rId61"/>
    <p:sldId id="389" r:id="rId62"/>
    <p:sldId id="393" r:id="rId63"/>
    <p:sldId id="394" r:id="rId64"/>
    <p:sldId id="391" r:id="rId65"/>
    <p:sldId id="282" r:id="rId66"/>
    <p:sldId id="341" r:id="rId67"/>
    <p:sldId id="342" r:id="rId68"/>
    <p:sldId id="343" r:id="rId69"/>
    <p:sldId id="344" r:id="rId70"/>
    <p:sldId id="340" r:id="rId71"/>
    <p:sldId id="346" r:id="rId72"/>
    <p:sldId id="281" r:id="rId73"/>
    <p:sldId id="347" r:id="rId74"/>
    <p:sldId id="348" r:id="rId75"/>
    <p:sldId id="349" r:id="rId76"/>
    <p:sldId id="350" r:id="rId77"/>
    <p:sldId id="351" r:id="rId78"/>
    <p:sldId id="280" r:id="rId79"/>
    <p:sldId id="354" r:id="rId80"/>
    <p:sldId id="279" r:id="rId81"/>
    <p:sldId id="357" r:id="rId82"/>
    <p:sldId id="355" r:id="rId83"/>
    <p:sldId id="358" r:id="rId84"/>
    <p:sldId id="278" r:id="rId85"/>
    <p:sldId id="359" r:id="rId86"/>
    <p:sldId id="361" r:id="rId87"/>
    <p:sldId id="362" r:id="rId88"/>
    <p:sldId id="363" r:id="rId89"/>
    <p:sldId id="364" r:id="rId90"/>
    <p:sldId id="277" r:id="rId91"/>
    <p:sldId id="366" r:id="rId92"/>
    <p:sldId id="367" r:id="rId93"/>
    <p:sldId id="368" r:id="rId94"/>
    <p:sldId id="369" r:id="rId95"/>
    <p:sldId id="370" r:id="rId96"/>
    <p:sldId id="276" r:id="rId97"/>
    <p:sldId id="371" r:id="rId98"/>
    <p:sldId id="372" r:id="rId99"/>
    <p:sldId id="373" r:id="rId100"/>
    <p:sldId id="374" r:id="rId101"/>
    <p:sldId id="376" r:id="rId102"/>
    <p:sldId id="375" r:id="rId103"/>
    <p:sldId id="383" r:id="rId104"/>
    <p:sldId id="382" r:id="rId105"/>
    <p:sldId id="409" r:id="rId106"/>
    <p:sldId id="411" r:id="rId107"/>
    <p:sldId id="410" r:id="rId108"/>
    <p:sldId id="412" r:id="rId109"/>
    <p:sldId id="413" r:id="rId110"/>
    <p:sldId id="414" r:id="rId111"/>
    <p:sldId id="415" r:id="rId112"/>
    <p:sldId id="416" r:id="rId113"/>
    <p:sldId id="270" r:id="rId114"/>
    <p:sldId id="260" r:id="rId115"/>
    <p:sldId id="261" r:id="rId116"/>
    <p:sldId id="378" r:id="rId117"/>
    <p:sldId id="384" r:id="rId118"/>
    <p:sldId id="379" r:id="rId119"/>
    <p:sldId id="380" r:id="rId120"/>
    <p:sldId id="381" r:id="rId121"/>
    <p:sldId id="294" r:id="rId122"/>
    <p:sldId id="395" r:id="rId123"/>
    <p:sldId id="396" r:id="rId124"/>
    <p:sldId id="401" r:id="rId125"/>
    <p:sldId id="402" r:id="rId126"/>
    <p:sldId id="403" r:id="rId127"/>
    <p:sldId id="404" r:id="rId128"/>
    <p:sldId id="405" r:id="rId129"/>
    <p:sldId id="406" r:id="rId130"/>
    <p:sldId id="407" r:id="rId131"/>
    <p:sldId id="408" r:id="rId1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1219" autoAdjust="0"/>
  </p:normalViewPr>
  <p:slideViewPr>
    <p:cSldViewPr>
      <p:cViewPr varScale="1">
        <p:scale>
          <a:sx n="106" d="100"/>
          <a:sy n="106" d="100"/>
        </p:scale>
        <p:origin x="136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92A42-B53F-4782-8206-FE612096C2E3}" type="datetimeFigureOut">
              <a:rPr lang="en-GB" smtClean="0"/>
              <a:pPr/>
              <a:t>15/11/2016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6F3E37-B5A0-49EB-95D0-5E12F9A4E2ED}" type="slidenum">
              <a:rPr lang="en-GB" smtClean="0"/>
              <a:pPr/>
              <a:t>‹#›</a:t>
            </a:fld>
            <a:endParaRPr lang="en-GB"/>
          </a:p>
        </p:txBody>
      </p:sp>
    </p:spTree>
    <p:extLst>
      <p:ext uri="{BB962C8B-B14F-4D97-AF65-F5344CB8AC3E}">
        <p14:creationId xmlns:p14="http://schemas.microsoft.com/office/powerpoint/2010/main" val="3065256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7160F1-D8D7-4B7E-9298-99D9430924E0}" type="datetimeFigureOut">
              <a:rPr lang="en-GB" smtClean="0"/>
              <a:pPr/>
              <a:t>15/11/2016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416D1-D914-4548-986E-B8B3C0474544}" type="slidenum">
              <a:rPr lang="en-GB" smtClean="0"/>
              <a:pPr/>
              <a:t>‹#›</a:t>
            </a:fld>
            <a:endParaRPr lang="en-GB"/>
          </a:p>
        </p:txBody>
      </p:sp>
    </p:spTree>
    <p:extLst>
      <p:ext uri="{BB962C8B-B14F-4D97-AF65-F5344CB8AC3E}">
        <p14:creationId xmlns:p14="http://schemas.microsoft.com/office/powerpoint/2010/main" val="342771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ommons.wikimedia.org/wiki/File:Jekyll.and.Hyde.Ch1.Drawing2.JPG"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archive.org/details/strangecaseofdr00stevuoft"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ons.wikimedia.org/w/index.php?title=Special:Search&amp;profile=default&amp;search=victorian+man&amp;fulltext=Search&amp;uselang=e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ommons.wikimedia.org/w/index.php?title=Special:Search&amp;profile=default&amp;search=victorian+man&amp;fulltext=Search&amp;uselan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Worksheet in 19</a:t>
            </a:r>
            <a:r>
              <a:rPr lang="en-GB" baseline="30000" dirty="0" smtClean="0"/>
              <a:t>th</a:t>
            </a:r>
            <a:r>
              <a:rPr lang="en-GB" dirty="0" smtClean="0"/>
              <a:t> Century SOW file on English Staff Drive</a:t>
            </a:r>
            <a:endParaRPr lang="en-GB" dirty="0"/>
          </a:p>
        </p:txBody>
      </p:sp>
      <p:sp>
        <p:nvSpPr>
          <p:cNvPr id="4" name="Slide Number Placeholder 3"/>
          <p:cNvSpPr>
            <a:spLocks noGrp="1"/>
          </p:cNvSpPr>
          <p:nvPr>
            <p:ph type="sldNum" sz="quarter" idx="10"/>
          </p:nvPr>
        </p:nvSpPr>
        <p:spPr/>
        <p:txBody>
          <a:bodyPr/>
          <a:lstStyle/>
          <a:p>
            <a:fld id="{96E416D1-D914-4548-986E-B8B3C0474544}" type="slidenum">
              <a:rPr lang="en-GB" smtClean="0"/>
              <a:pPr/>
              <a:t>18</a:t>
            </a:fld>
            <a:endParaRPr lang="en-GB"/>
          </a:p>
        </p:txBody>
      </p:sp>
    </p:spTree>
    <p:extLst>
      <p:ext uri="{BB962C8B-B14F-4D97-AF65-F5344CB8AC3E}">
        <p14:creationId xmlns:p14="http://schemas.microsoft.com/office/powerpoint/2010/main" val="448565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latin typeface="Trebuchet MS" pitchFamily="34" charset="0"/>
              </a:rPr>
              <a:t>Click on the images below to watch 5 movie clips.  Explain how the film makers use pathetic fallacy in each scene.</a:t>
            </a:r>
          </a:p>
          <a:p>
            <a:endParaRPr lang="en-US" dirty="0" smtClean="0">
              <a:latin typeface="Arial" charset="0"/>
              <a:cs typeface="Arial" charset="0"/>
            </a:endParaRPr>
          </a:p>
        </p:txBody>
      </p:sp>
    </p:spTree>
    <p:extLst>
      <p:ext uri="{BB962C8B-B14F-4D97-AF65-F5344CB8AC3E}">
        <p14:creationId xmlns:p14="http://schemas.microsoft.com/office/powerpoint/2010/main" val="68203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015324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14508" y="4343913"/>
            <a:ext cx="5028986" cy="4114361"/>
          </a:xfrm>
          <a:noFill/>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31730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6365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smtClean="0">
              <a:latin typeface="Arial" charset="0"/>
              <a:cs typeface="Arial" charset="0"/>
            </a:endParaRPr>
          </a:p>
        </p:txBody>
      </p:sp>
      <p:sp>
        <p:nvSpPr>
          <p:cNvPr id="133124" name="Slide Number Placeholder 3"/>
          <p:cNvSpPr>
            <a:spLocks noGrp="1"/>
          </p:cNvSpPr>
          <p:nvPr>
            <p:ph type="sldNum" sz="quarter" idx="5"/>
          </p:nvPr>
        </p:nvSpPr>
        <p:spPr>
          <a:noFill/>
          <a:ln>
            <a:miter lim="800000"/>
            <a:headEnd/>
            <a:tailEnd/>
          </a:ln>
        </p:spPr>
        <p:txBody>
          <a:bodyPr/>
          <a:lstStyle/>
          <a:p>
            <a:fld id="{99F4CF89-0A85-4B8E-B2BD-5C6D188223B7}" type="slidenum">
              <a:rPr lang="en-GB" smtClean="0"/>
              <a:pPr/>
              <a:t>87</a:t>
            </a:fld>
            <a:endParaRPr lang="en-GB" smtClean="0"/>
          </a:p>
        </p:txBody>
      </p:sp>
    </p:spTree>
    <p:extLst>
      <p:ext uri="{BB962C8B-B14F-4D97-AF65-F5344CB8AC3E}">
        <p14:creationId xmlns:p14="http://schemas.microsoft.com/office/powerpoint/2010/main" val="2666028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83852" y="8686362"/>
            <a:ext cx="2972547" cy="456177"/>
          </a:xfrm>
          <a:prstGeom prst="rect">
            <a:avLst/>
          </a:prstGeom>
          <a:noFill/>
          <a:ln w="9525">
            <a:noFill/>
            <a:miter lim="800000"/>
            <a:headEnd/>
            <a:tailEnd/>
          </a:ln>
        </p:spPr>
        <p:txBody>
          <a:bodyPr lIns="91010" tIns="45505" rIns="91010" bIns="45505" anchor="b"/>
          <a:lstStyle/>
          <a:p>
            <a:pPr algn="r" eaLnBrk="1" hangingPunct="1"/>
            <a:fld id="{938ECAE0-C4FD-4A91-9647-2E60675D7313}" type="slidenum">
              <a:rPr lang="en-GB" sz="1200"/>
              <a:pPr algn="r" eaLnBrk="1" hangingPunct="1"/>
              <a:t>88</a:t>
            </a:fld>
            <a:endParaRPr lang="en-GB"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smtClean="0">
              <a:latin typeface="Arial" charset="0"/>
              <a:cs typeface="Arial" charset="0"/>
            </a:endParaRPr>
          </a:p>
        </p:txBody>
      </p:sp>
    </p:spTree>
    <p:extLst>
      <p:ext uri="{BB962C8B-B14F-4D97-AF65-F5344CB8AC3E}">
        <p14:creationId xmlns:p14="http://schemas.microsoft.com/office/powerpoint/2010/main" val="3511751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3852" y="8686362"/>
            <a:ext cx="2972547" cy="456177"/>
          </a:xfrm>
          <a:prstGeom prst="rect">
            <a:avLst/>
          </a:prstGeom>
          <a:noFill/>
          <a:ln w="9525">
            <a:noFill/>
            <a:miter lim="800000"/>
            <a:headEnd/>
            <a:tailEnd/>
          </a:ln>
        </p:spPr>
        <p:txBody>
          <a:bodyPr lIns="91010" tIns="45505" rIns="91010" bIns="45505" anchor="b"/>
          <a:lstStyle/>
          <a:p>
            <a:pPr algn="r" eaLnBrk="1" hangingPunct="1"/>
            <a:fld id="{C7994230-227A-4E1D-819E-0D994F7E6D2B}" type="slidenum">
              <a:rPr lang="en-GB" sz="1200"/>
              <a:pPr algn="r" eaLnBrk="1" hangingPunct="1"/>
              <a:t>89</a:t>
            </a:fld>
            <a:endParaRPr lang="en-GB"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r>
              <a:rPr lang="en-GB" smtClean="0">
                <a:latin typeface="Arial" charset="0"/>
                <a:cs typeface="Arial" charset="0"/>
              </a:rPr>
              <a:t>Harry Potter mindmap</a:t>
            </a:r>
          </a:p>
        </p:txBody>
      </p:sp>
    </p:spTree>
    <p:extLst>
      <p:ext uri="{BB962C8B-B14F-4D97-AF65-F5344CB8AC3E}">
        <p14:creationId xmlns:p14="http://schemas.microsoft.com/office/powerpoint/2010/main" val="230309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r>
              <a:rPr lang="en-GB" dirty="0" smtClean="0">
                <a:latin typeface="Arial" charset="0"/>
                <a:cs typeface="Arial" charset="0"/>
              </a:rPr>
              <a:t>Image: </a:t>
            </a:r>
            <a:r>
              <a:rPr lang="en-GB" dirty="0" smtClean="0">
                <a:latin typeface="Arial" charset="0"/>
                <a:cs typeface="Arial" charset="0"/>
                <a:hlinkClick r:id="rId3"/>
              </a:rPr>
              <a:t>http://commons.wikimedia.org/wiki/File:Jekyll.and.Hyde.Ch1.Drawing2.JPG</a:t>
            </a:r>
            <a:r>
              <a:rPr lang="en-GB" dirty="0" smtClean="0">
                <a:latin typeface="Arial" charset="0"/>
                <a:cs typeface="Arial" charset="0"/>
              </a:rPr>
              <a:t>   </a:t>
            </a:r>
          </a:p>
          <a:p>
            <a:r>
              <a:rPr lang="en-GB" b="1" dirty="0" smtClean="0">
                <a:latin typeface="Arial" charset="0"/>
                <a:cs typeface="Arial" charset="0"/>
              </a:rPr>
              <a:t>Description</a:t>
            </a:r>
            <a:r>
              <a:rPr lang="en-US" b="1" dirty="0" smtClean="0">
                <a:latin typeface="Arial" charset="0"/>
                <a:cs typeface="Arial" charset="0"/>
              </a:rPr>
              <a:t>English:</a:t>
            </a:r>
            <a:r>
              <a:rPr lang="en-US" dirty="0" smtClean="0">
                <a:latin typeface="Arial" charset="0"/>
                <a:cs typeface="Arial" charset="0"/>
              </a:rPr>
              <a:t> Artwork by Charles Raymond </a:t>
            </a:r>
            <a:r>
              <a:rPr lang="en-US" dirty="0" err="1" smtClean="0">
                <a:latin typeface="Arial" charset="0"/>
                <a:cs typeface="Arial" charset="0"/>
              </a:rPr>
              <a:t>Macauley</a:t>
            </a:r>
            <a:r>
              <a:rPr lang="en-US" dirty="0" smtClean="0">
                <a:latin typeface="Arial" charset="0"/>
                <a:cs typeface="Arial" charset="0"/>
              </a:rPr>
              <a:t> for the 1904 edition of </a:t>
            </a:r>
            <a:r>
              <a:rPr lang="en-US" i="1" dirty="0" smtClean="0">
                <a:latin typeface="Arial" charset="0"/>
                <a:cs typeface="Arial" charset="0"/>
              </a:rPr>
              <a:t>The strange case of Dr. Jekyll and Mr. Hyde</a:t>
            </a:r>
            <a:r>
              <a:rPr lang="en-US" dirty="0" smtClean="0">
                <a:latin typeface="Arial" charset="0"/>
                <a:cs typeface="Arial" charset="0"/>
              </a:rPr>
              <a:t> by Robert Louis Stevenson. Publisher: New York Scott-Thaw</a:t>
            </a:r>
            <a:r>
              <a:rPr lang="en-GB" b="1" dirty="0" smtClean="0">
                <a:latin typeface="Arial" charset="0"/>
                <a:cs typeface="Arial" charset="0"/>
              </a:rPr>
              <a:t>Date</a:t>
            </a:r>
            <a:r>
              <a:rPr lang="en-GB" dirty="0" smtClean="0">
                <a:latin typeface="Arial" charset="0"/>
                <a:cs typeface="Arial" charset="0"/>
              </a:rPr>
              <a:t>1904</a:t>
            </a:r>
            <a:r>
              <a:rPr lang="en-GB" b="1" dirty="0" smtClean="0">
                <a:latin typeface="Arial" charset="0"/>
                <a:cs typeface="Arial" charset="0"/>
              </a:rPr>
              <a:t>Source</a:t>
            </a:r>
            <a:r>
              <a:rPr lang="en-GB" dirty="0" smtClean="0">
                <a:latin typeface="Arial" charset="0"/>
                <a:cs typeface="Arial" charset="0"/>
              </a:rPr>
              <a:t>The strange case of Dr. Jekyll and Mr. Hyde. Illustrated by Charles Raymond </a:t>
            </a:r>
            <a:r>
              <a:rPr lang="en-GB" dirty="0" err="1" smtClean="0">
                <a:latin typeface="Arial" charset="0"/>
                <a:cs typeface="Arial" charset="0"/>
              </a:rPr>
              <a:t>Macauley</a:t>
            </a:r>
            <a:r>
              <a:rPr lang="en-GB" dirty="0" smtClean="0">
                <a:latin typeface="Arial" charset="0"/>
                <a:cs typeface="Arial" charset="0"/>
              </a:rPr>
              <a:t> (1904). </a:t>
            </a:r>
            <a:r>
              <a:rPr lang="en-GB" dirty="0" smtClean="0">
                <a:latin typeface="Arial" charset="0"/>
                <a:cs typeface="Arial" charset="0"/>
                <a:hlinkClick r:id="rId4"/>
              </a:rPr>
              <a:t>http://www.archive.org/details/strangecaseofdr00stevuoft</a:t>
            </a:r>
            <a:r>
              <a:rPr lang="en-GB" b="1" dirty="0" smtClean="0">
                <a:latin typeface="Arial" charset="0"/>
                <a:cs typeface="Arial" charset="0"/>
              </a:rPr>
              <a:t>Author</a:t>
            </a:r>
            <a:r>
              <a:rPr lang="en-GB" dirty="0" smtClean="0">
                <a:latin typeface="Arial" charset="0"/>
                <a:cs typeface="Arial" charset="0"/>
              </a:rPr>
              <a:t>Charles Raymond </a:t>
            </a:r>
            <a:r>
              <a:rPr lang="en-GB" dirty="0" err="1" smtClean="0">
                <a:latin typeface="Arial" charset="0"/>
                <a:cs typeface="Arial" charset="0"/>
              </a:rPr>
              <a:t>Macauley</a:t>
            </a:r>
            <a:r>
              <a:rPr lang="en-GB" dirty="0" smtClean="0">
                <a:latin typeface="Arial" charset="0"/>
                <a:cs typeface="Arial" charset="0"/>
              </a:rPr>
              <a:t> (1871 - 1934)</a:t>
            </a:r>
          </a:p>
        </p:txBody>
      </p:sp>
    </p:spTree>
    <p:extLst>
      <p:ext uri="{BB962C8B-B14F-4D97-AF65-F5344CB8AC3E}">
        <p14:creationId xmlns:p14="http://schemas.microsoft.com/office/powerpoint/2010/main" val="344617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GB" smtClean="0">
                <a:latin typeface="Arial" charset="0"/>
                <a:cs typeface="Arial" charset="0"/>
              </a:rPr>
              <a:t>Image: </a:t>
            </a:r>
            <a:r>
              <a:rPr lang="en-GB" smtClean="0">
                <a:latin typeface="Arial" charset="0"/>
                <a:cs typeface="Arial" charset="0"/>
                <a:hlinkClick r:id="rId3"/>
              </a:rPr>
              <a:t>http://commons.wikimedia.org/w/index.php?title=Special%3ASearch&amp;profile=default&amp;search=victorian+man&amp;fulltext=Search&amp;uselang=en</a:t>
            </a:r>
            <a:r>
              <a:rPr lang="en-GB" smtClean="0">
                <a:latin typeface="Arial" charset="0"/>
                <a:cs typeface="Arial" charset="0"/>
              </a:rPr>
              <a:t> </a:t>
            </a:r>
          </a:p>
        </p:txBody>
      </p:sp>
    </p:spTree>
    <p:extLst>
      <p:ext uri="{BB962C8B-B14F-4D97-AF65-F5344CB8AC3E}">
        <p14:creationId xmlns:p14="http://schemas.microsoft.com/office/powerpoint/2010/main" val="359310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r>
              <a:rPr lang="en-GB" smtClean="0">
                <a:latin typeface="Arial" charset="0"/>
                <a:cs typeface="Arial" charset="0"/>
              </a:rPr>
              <a:t>Image: </a:t>
            </a:r>
            <a:r>
              <a:rPr lang="en-GB" smtClean="0">
                <a:latin typeface="Arial" charset="0"/>
                <a:cs typeface="Arial" charset="0"/>
                <a:hlinkClick r:id="rId3"/>
              </a:rPr>
              <a:t>http://commons.wikimedia.org/w/index.php?title=Special%3ASearch&amp;profile=default&amp;search=victorian+man&amp;fulltext=Search&amp;uselang=en</a:t>
            </a:r>
            <a:r>
              <a:rPr lang="en-GB" smtClean="0">
                <a:latin typeface="Arial" charset="0"/>
                <a:cs typeface="Arial" charset="0"/>
              </a:rPr>
              <a:t> </a:t>
            </a:r>
          </a:p>
        </p:txBody>
      </p:sp>
    </p:spTree>
    <p:extLst>
      <p:ext uri="{BB962C8B-B14F-4D97-AF65-F5344CB8AC3E}">
        <p14:creationId xmlns:p14="http://schemas.microsoft.com/office/powerpoint/2010/main" val="1832305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6E416D1-D914-4548-986E-B8B3C0474544}" type="slidenum">
              <a:rPr lang="en-GB" smtClean="0"/>
              <a:pPr/>
              <a:t>24</a:t>
            </a:fld>
            <a:endParaRPr lang="en-GB"/>
          </a:p>
        </p:txBody>
      </p:sp>
    </p:spTree>
    <p:extLst>
      <p:ext uri="{BB962C8B-B14F-4D97-AF65-F5344CB8AC3E}">
        <p14:creationId xmlns:p14="http://schemas.microsoft.com/office/powerpoint/2010/main" val="3690386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Worksheet in 19</a:t>
            </a:r>
            <a:r>
              <a:rPr lang="en-GB" baseline="30000" dirty="0" smtClean="0"/>
              <a:t>th</a:t>
            </a:r>
            <a:r>
              <a:rPr lang="en-GB" dirty="0" smtClean="0"/>
              <a:t> Century SOW file on English Staff Drive</a:t>
            </a:r>
            <a:endParaRPr lang="en-GB" dirty="0"/>
          </a:p>
        </p:txBody>
      </p:sp>
      <p:sp>
        <p:nvSpPr>
          <p:cNvPr id="4" name="Slide Number Placeholder 3"/>
          <p:cNvSpPr>
            <a:spLocks noGrp="1"/>
          </p:cNvSpPr>
          <p:nvPr>
            <p:ph type="sldNum" sz="quarter" idx="10"/>
          </p:nvPr>
        </p:nvSpPr>
        <p:spPr/>
        <p:txBody>
          <a:bodyPr/>
          <a:lstStyle/>
          <a:p>
            <a:fld id="{96E416D1-D914-4548-986E-B8B3C0474544}" type="slidenum">
              <a:rPr lang="en-GB" smtClean="0"/>
              <a:pPr/>
              <a:t>35</a:t>
            </a:fld>
            <a:endParaRPr lang="en-GB"/>
          </a:p>
        </p:txBody>
      </p:sp>
    </p:spTree>
    <p:extLst>
      <p:ext uri="{BB962C8B-B14F-4D97-AF65-F5344CB8AC3E}">
        <p14:creationId xmlns:p14="http://schemas.microsoft.com/office/powerpoint/2010/main" val="1142206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Print out a copy for each student to stick into their books to work with while</a:t>
            </a:r>
            <a:r>
              <a:rPr lang="en-GB" baseline="0" dirty="0" smtClean="0"/>
              <a:t> you</a:t>
            </a:r>
            <a:r>
              <a:rPr lang="en-GB" dirty="0" smtClean="0"/>
              <a:t> model</a:t>
            </a:r>
            <a:r>
              <a:rPr lang="en-GB" baseline="0" dirty="0" smtClean="0"/>
              <a:t> extract annotation.</a:t>
            </a:r>
            <a:endParaRPr lang="en-GB" dirty="0"/>
          </a:p>
        </p:txBody>
      </p:sp>
      <p:sp>
        <p:nvSpPr>
          <p:cNvPr id="4" name="Slide Number Placeholder 3"/>
          <p:cNvSpPr>
            <a:spLocks noGrp="1"/>
          </p:cNvSpPr>
          <p:nvPr>
            <p:ph type="sldNum" sz="quarter" idx="10"/>
          </p:nvPr>
        </p:nvSpPr>
        <p:spPr/>
        <p:txBody>
          <a:bodyPr/>
          <a:lstStyle/>
          <a:p>
            <a:fld id="{96E416D1-D914-4548-986E-B8B3C0474544}" type="slidenum">
              <a:rPr lang="en-GB" smtClean="0"/>
              <a:pPr/>
              <a:t>43</a:t>
            </a:fld>
            <a:endParaRPr lang="en-GB"/>
          </a:p>
        </p:txBody>
      </p:sp>
    </p:spTree>
    <p:extLst>
      <p:ext uri="{BB962C8B-B14F-4D97-AF65-F5344CB8AC3E}">
        <p14:creationId xmlns:p14="http://schemas.microsoft.com/office/powerpoint/2010/main" val="337251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14508" y="4343913"/>
            <a:ext cx="5028986" cy="4114361"/>
          </a:xfrm>
          <a:noFill/>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16395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14508" y="4343913"/>
            <a:ext cx="5028986" cy="4114361"/>
          </a:xfrm>
          <a:noFill/>
        </p:spPr>
        <p:txBody>
          <a:bodyPr/>
          <a:lstStyle/>
          <a:p>
            <a:endParaRPr lang="en-US" smtClean="0">
              <a:latin typeface="Arial" charset="0"/>
              <a:cs typeface="Arial" charset="0"/>
            </a:endParaRPr>
          </a:p>
        </p:txBody>
      </p:sp>
    </p:spTree>
    <p:extLst>
      <p:ext uri="{BB962C8B-B14F-4D97-AF65-F5344CB8AC3E}">
        <p14:creationId xmlns:p14="http://schemas.microsoft.com/office/powerpoint/2010/main" val="251705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D38D1-08F6-4759-893C-76C67D346A8E}" type="slidenum">
              <a:rPr lang="en-GB" smtClean="0"/>
              <a:pPr/>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D38D1-08F6-4759-893C-76C67D346A8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25BD38D1-08F6-4759-893C-76C67D346A8E}"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6" name="Footer Placeholder 5"/>
          <p:cNvSpPr>
            <a:spLocks noGrp="1"/>
          </p:cNvSpPr>
          <p:nvPr>
            <p:ph type="ftr" sz="quarter" idx="11"/>
          </p:nvPr>
        </p:nvSpPr>
        <p:spPr>
          <a:xfrm>
            <a:off x="3124200" y="6616700"/>
            <a:ext cx="2895600" cy="196850"/>
          </a:xfrm>
        </p:spPr>
        <p:txBody>
          <a:bodyPr/>
          <a:lstStyle>
            <a:lvl1pPr>
              <a:defRPr/>
            </a:lvl1pPr>
          </a:lstStyle>
          <a:p>
            <a:pPr>
              <a:defRPr/>
            </a:pPr>
            <a:r>
              <a:rPr lang="en-GB"/>
              <a:t>Copyright 2013 Online Teaching Resources Ltd</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B711AA2-F00A-4390-9508-3B89BC9978D2}"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D38D1-08F6-4759-893C-76C67D346A8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BD38D1-08F6-4759-893C-76C67D346A8E}"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D38D1-08F6-4759-893C-76C67D346A8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BD38D1-08F6-4759-893C-76C67D346A8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BD38D1-08F6-4759-893C-76C67D346A8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BD38D1-08F6-4759-893C-76C67D346A8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55D95B5-C17D-4773-A6EA-9C05024E3384}" type="datetimeFigureOut">
              <a:rPr lang="en-GB" smtClean="0"/>
              <a:pPr/>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BD38D1-08F6-4759-893C-76C67D346A8E}" type="slidenum">
              <a:rPr lang="en-GB" smtClean="0"/>
              <a:pPr/>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55D95B5-C17D-4773-A6EA-9C05024E3384}" type="datetimeFigureOut">
              <a:rPr lang="en-GB" smtClean="0"/>
              <a:pPr/>
              <a:t>15/11/2016</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25BD38D1-08F6-4759-893C-76C67D346A8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55D95B5-C17D-4773-A6EA-9C05024E3384}" type="datetimeFigureOut">
              <a:rPr lang="en-GB" smtClean="0"/>
              <a:pPr/>
              <a:t>15/11/2016</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5BD38D1-08F6-4759-893C-76C67D346A8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68.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16.wmf"/><Relationship Id="rId3" Type="http://schemas.openxmlformats.org/officeDocument/2006/relationships/hyperlink" Target="http://www.youtube.com/watch?v=Dm4mJ3OSJAA&amp;feature=related" TargetMode="External"/><Relationship Id="rId7" Type="http://schemas.openxmlformats.org/officeDocument/2006/relationships/hyperlink" Target="http://www.youtube.com/watch?v=it5dbyPX2Lg&amp;feature=related" TargetMode="External"/><Relationship Id="rId12" Type="http://schemas.openxmlformats.org/officeDocument/2006/relationships/image" Target="../media/image22.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www.youtube.com/watch?feature=endscreen&amp;NR=1&amp;v=8MDPeL8lpzo" TargetMode="External"/><Relationship Id="rId5" Type="http://schemas.openxmlformats.org/officeDocument/2006/relationships/hyperlink" Target="http://www.youtube.com/watch?v=Odwi8w_4NrY" TargetMode="External"/><Relationship Id="rId10" Type="http://schemas.openxmlformats.org/officeDocument/2006/relationships/image" Target="../media/image21.wmf"/><Relationship Id="rId4" Type="http://schemas.openxmlformats.org/officeDocument/2006/relationships/image" Target="../media/image18.jpeg"/><Relationship Id="rId9" Type="http://schemas.openxmlformats.org/officeDocument/2006/relationships/hyperlink" Target="http://www.youtube.com/watch?v=98MtWe2nCS4"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_rels/slide8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204864"/>
            <a:ext cx="8077200" cy="2104256"/>
          </a:xfrm>
        </p:spPr>
        <p:txBody>
          <a:bodyPr>
            <a:normAutofit fontScale="90000"/>
          </a:bodyPr>
          <a:lstStyle/>
          <a:p>
            <a:r>
              <a:rPr lang="en-GB" dirty="0" smtClean="0"/>
              <a:t>19</a:t>
            </a:r>
            <a:r>
              <a:rPr lang="en-GB" baseline="30000" dirty="0" smtClean="0"/>
              <a:t>th</a:t>
            </a:r>
            <a:r>
              <a:rPr lang="en-GB" dirty="0" smtClean="0"/>
              <a:t> Century Novel: </a:t>
            </a:r>
            <a:br>
              <a:rPr lang="en-GB" dirty="0" smtClean="0"/>
            </a:br>
            <a:r>
              <a:rPr lang="en-GB" dirty="0" smtClean="0"/>
              <a:t>The Strange Case of Dr. Jekyll and Mr. Hyde</a:t>
            </a:r>
            <a:endParaRPr lang="en-GB" dirty="0"/>
          </a:p>
        </p:txBody>
      </p:sp>
      <p:sp>
        <p:nvSpPr>
          <p:cNvPr id="3" name="Subtitle 2"/>
          <p:cNvSpPr>
            <a:spLocks noGrp="1"/>
          </p:cNvSpPr>
          <p:nvPr>
            <p:ph type="subTitle" idx="1"/>
          </p:nvPr>
        </p:nvSpPr>
        <p:spPr>
          <a:xfrm>
            <a:off x="467544" y="3645024"/>
            <a:ext cx="8352928" cy="1499616"/>
          </a:xfrm>
        </p:spPr>
        <p:txBody>
          <a:bodyPr/>
          <a:lstStyle/>
          <a:p>
            <a:pPr algn="ctr"/>
            <a:r>
              <a:rPr lang="en-GB" dirty="0" smtClean="0">
                <a:solidFill>
                  <a:srgbClr val="FF0000"/>
                </a:solidFill>
              </a:rPr>
              <a:t>GCSE English </a:t>
            </a:r>
            <a:r>
              <a:rPr lang="en-GB" dirty="0" smtClean="0">
                <a:solidFill>
                  <a:srgbClr val="FF0000"/>
                </a:solidFill>
              </a:rPr>
              <a:t>Literature – THE NIGSTER (EDUCATION FOR THE NATION) tm</a:t>
            </a:r>
            <a:endParaRPr lang="en-GB" dirty="0" smtClean="0">
              <a:solidFill>
                <a:srgbClr val="FF0000"/>
              </a:solidFill>
            </a:endParaRPr>
          </a:p>
          <a:p>
            <a:r>
              <a:rPr lang="en-GB" dirty="0" smtClean="0"/>
              <a:t>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3300"/>
                </a:solidFill>
              </a:rPr>
              <a:t>Victorian Gentlemen</a:t>
            </a:r>
            <a:endParaRPr lang="en-GB" dirty="0">
              <a:solidFill>
                <a:srgbClr val="FF3300"/>
              </a:solidFill>
            </a:endParaRPr>
          </a:p>
        </p:txBody>
      </p:sp>
      <p:sp>
        <p:nvSpPr>
          <p:cNvPr id="3" name="Content Placeholder 2"/>
          <p:cNvSpPr>
            <a:spLocks noGrp="1"/>
          </p:cNvSpPr>
          <p:nvPr>
            <p:ph idx="1"/>
          </p:nvPr>
        </p:nvSpPr>
        <p:spPr/>
        <p:txBody>
          <a:bodyPr/>
          <a:lstStyle/>
          <a:p>
            <a:r>
              <a:rPr lang="en-GB" dirty="0" smtClean="0"/>
              <a:t>The ‘gentleman’ was an important figure in Victorian society.</a:t>
            </a:r>
          </a:p>
          <a:p>
            <a:r>
              <a:rPr lang="en-GB" dirty="0" smtClean="0"/>
              <a:t>A man’s social class was one part of being a gentlemen – gentlemen were from the upper-classes of Victorian society.</a:t>
            </a:r>
          </a:p>
          <a:p>
            <a:r>
              <a:rPr lang="en-GB" dirty="0" smtClean="0"/>
              <a:t>Gentlemen were expected to have strong morals and be kind, particularly towards poorer people. But plenty of people saw this as a less important part of being a gentleman.</a:t>
            </a:r>
          </a:p>
          <a:p>
            <a:endParaRPr lang="en-GB"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79388" y="838200"/>
            <a:ext cx="8569325" cy="5355312"/>
          </a:xfrm>
          <a:prstGeom prst="rect">
            <a:avLst/>
          </a:prstGeom>
          <a:solidFill>
            <a:schemeClr val="accent1"/>
          </a:solidFill>
          <a:ln w="9525">
            <a:noFill/>
            <a:miter lim="800000"/>
            <a:headEnd/>
            <a:tailEnd/>
          </a:ln>
        </p:spPr>
        <p:txBody>
          <a:bodyPr>
            <a:spAutoFit/>
          </a:bodyPr>
          <a:lstStyle/>
          <a:p>
            <a:pPr eaLnBrk="1" hangingPunct="1"/>
            <a:r>
              <a:rPr lang="en-GB" sz="1800" dirty="0" smtClean="0">
                <a:latin typeface="Trebuchet MS" pitchFamily="34" charset="0"/>
              </a:rPr>
              <a:t>It’s really important to write about structure, because Stevenson uses it to build tension.</a:t>
            </a:r>
            <a:r>
              <a:rPr lang="en-GB" dirty="0" smtClean="0">
                <a:latin typeface="Trebuchet MS" pitchFamily="34" charset="0"/>
              </a:rPr>
              <a:t> Most of the story is a third-person narrative, which follows Utterson. The narrative is limited – Utterson finds things out gradually and only learns the truth at the very end. This distance the reader from the truth, creating tension and intrigue. The main narrative follows Utterson experiences in chronological order. This gives a sense of time passing, increasing tension as time goes on. The last two chapters do not follow a linear structure. Instead, they return to explain previous events. By leaving these key explanations until the very end of the novel, Stevenson keeps the reader in suspense throughout. </a:t>
            </a:r>
          </a:p>
          <a:p>
            <a:pPr eaLnBrk="1" hangingPunct="1"/>
            <a:r>
              <a:rPr lang="en-GB" sz="1800" dirty="0" smtClean="0">
                <a:latin typeface="Trebuchet MS" pitchFamily="34" charset="0"/>
              </a:rPr>
              <a:t>Stevenson uses several embedded narratives in the novel. These include written documents and testimonies, such as Enfield’s story, the maid’s account of the murder and the letters from Lanyon and Jekyll.</a:t>
            </a:r>
            <a:r>
              <a:rPr lang="en-GB" dirty="0" smtClean="0">
                <a:latin typeface="Trebuchet MS" pitchFamily="34" charset="0"/>
              </a:rPr>
              <a:t> These narratives are pieces of evidence in the case. By including them, Stevenson makes the story more realistic, which in turn makes it more frightening. The embedded narratives are also devices to add to the reader’s curiosity. Like a jigsaw, all of the pieces are needed to work out the full picture.</a:t>
            </a:r>
          </a:p>
          <a:p>
            <a:pPr eaLnBrk="1" hangingPunct="1"/>
            <a:r>
              <a:rPr lang="en-GB" sz="1800" dirty="0" smtClean="0">
                <a:latin typeface="Trebuchet MS" pitchFamily="34" charset="0"/>
              </a:rPr>
              <a:t>Stevenson uses a first-person narrative for Jekyll’s statement, because Jekyll  is the only character that know the whole truth. This gives the reader direct access to his thoughts and feelings. </a:t>
            </a:r>
          </a:p>
        </p:txBody>
      </p:sp>
      <p:sp>
        <p:nvSpPr>
          <p:cNvPr id="100356" name="Rectangle 3"/>
          <p:cNvSpPr>
            <a:spLocks noGrp="1" noChangeArrowheads="1"/>
          </p:cNvSpPr>
          <p:nvPr>
            <p:ph type="title" idx="4294967295"/>
          </p:nvPr>
        </p:nvSpPr>
        <p:spPr>
          <a:xfrm>
            <a:off x="0" y="0"/>
            <a:ext cx="9144000" cy="838200"/>
          </a:xfrm>
        </p:spPr>
        <p:txBody>
          <a:bodyPr/>
          <a:lstStyle/>
          <a:p>
            <a:r>
              <a:rPr lang="en-GB" sz="4000" b="1" smtClean="0">
                <a:solidFill>
                  <a:srgbClr val="FF3300"/>
                </a:solidFill>
                <a:latin typeface="Trebuchet MS" pitchFamily="34" charset="0"/>
              </a:rPr>
              <a:t>Narrative methods</a:t>
            </a:r>
            <a:endParaRPr lang="en-US" sz="4000" b="1" smtClean="0">
              <a:solidFill>
                <a:srgbClr val="FF330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ChangeArrowheads="1"/>
          </p:cNvSpPr>
          <p:nvPr/>
        </p:nvSpPr>
        <p:spPr bwMode="auto">
          <a:xfrm>
            <a:off x="179388" y="692696"/>
            <a:ext cx="8785100" cy="5909310"/>
          </a:xfrm>
          <a:prstGeom prst="rect">
            <a:avLst/>
          </a:prstGeom>
          <a:solidFill>
            <a:schemeClr val="accent1"/>
          </a:solidFill>
          <a:ln w="9525">
            <a:noFill/>
            <a:miter lim="800000"/>
            <a:headEnd/>
            <a:tailEnd/>
          </a:ln>
        </p:spPr>
        <p:txBody>
          <a:bodyPr wrap="square">
            <a:spAutoFit/>
          </a:bodyPr>
          <a:lstStyle/>
          <a:p>
            <a:pPr eaLnBrk="1" hangingPunct="1"/>
            <a:r>
              <a:rPr lang="en-GB" dirty="0" smtClean="0">
                <a:latin typeface="Trebuchet MS" pitchFamily="34" charset="0"/>
              </a:rPr>
              <a:t>Gothic novels often deal with human emotion, mystery and supernatural goings-on:</a:t>
            </a: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endParaRPr lang="en-GB" dirty="0" smtClean="0">
              <a:latin typeface="Trebuchet MS" pitchFamily="34" charset="0"/>
            </a:endParaRPr>
          </a:p>
          <a:p>
            <a:pPr eaLnBrk="1" hangingPunct="1"/>
            <a:r>
              <a:rPr lang="en-GB" dirty="0" smtClean="0">
                <a:latin typeface="Trebuchet MS" pitchFamily="34" charset="0"/>
              </a:rPr>
              <a:t>In Gothic novels, a double is a pair of characters. Sometimes these are two separate people, such as Dr. Frankenstein and his monster, but sometimes they’re two sides of the same person, such as Jekyll and Hyde.</a:t>
            </a:r>
          </a:p>
        </p:txBody>
      </p:sp>
      <p:sp>
        <p:nvSpPr>
          <p:cNvPr id="100356" name="Rectangle 3"/>
          <p:cNvSpPr>
            <a:spLocks noGrp="1" noChangeArrowheads="1"/>
          </p:cNvSpPr>
          <p:nvPr>
            <p:ph type="title" idx="4294967295"/>
          </p:nvPr>
        </p:nvSpPr>
        <p:spPr>
          <a:xfrm>
            <a:off x="0" y="0"/>
            <a:ext cx="9144000" cy="838200"/>
          </a:xfrm>
        </p:spPr>
        <p:txBody>
          <a:bodyPr/>
          <a:lstStyle/>
          <a:p>
            <a:r>
              <a:rPr lang="en-GB" sz="4000" b="1" dirty="0" smtClean="0">
                <a:solidFill>
                  <a:srgbClr val="FF3300"/>
                </a:solidFill>
                <a:latin typeface="Trebuchet MS" pitchFamily="34" charset="0"/>
              </a:rPr>
              <a:t>Jekyll and Hyde as a Gothic Novel</a:t>
            </a:r>
            <a:endParaRPr lang="en-US" sz="4000" b="1" dirty="0" smtClean="0">
              <a:solidFill>
                <a:srgbClr val="FF3300"/>
              </a:solidFill>
              <a:latin typeface="Trebuchet MS" pitchFamily="34" charset="0"/>
            </a:endParaRPr>
          </a:p>
        </p:txBody>
      </p:sp>
      <p:graphicFrame>
        <p:nvGraphicFramePr>
          <p:cNvPr id="4" name="Table 3"/>
          <p:cNvGraphicFramePr>
            <a:graphicFrameLocks noGrp="1"/>
          </p:cNvGraphicFramePr>
          <p:nvPr/>
        </p:nvGraphicFramePr>
        <p:xfrm>
          <a:off x="323528" y="1124744"/>
          <a:ext cx="8568952" cy="4297680"/>
        </p:xfrm>
        <a:graphic>
          <a:graphicData uri="http://schemas.openxmlformats.org/drawingml/2006/table">
            <a:tbl>
              <a:tblPr firstRow="1" bandRow="1">
                <a:tableStyleId>{5C22544A-7EE6-4342-B048-85BDC9FD1C3A}</a:tableStyleId>
              </a:tblPr>
              <a:tblGrid>
                <a:gridCol w="1872208"/>
                <a:gridCol w="6696744"/>
              </a:tblGrid>
              <a:tr h="730880">
                <a:tc>
                  <a:txBody>
                    <a:bodyPr/>
                    <a:lstStyle/>
                    <a:p>
                      <a:pPr algn="ctr"/>
                      <a:r>
                        <a:rPr lang="en-GB" b="0" dirty="0" smtClean="0">
                          <a:solidFill>
                            <a:schemeClr val="bg1"/>
                          </a:solidFill>
                        </a:rPr>
                        <a:t>Mysterious settings</a:t>
                      </a:r>
                      <a:endParaRPr lang="en-GB" b="0" dirty="0">
                        <a:solidFill>
                          <a:schemeClr val="bg1"/>
                        </a:solidFill>
                      </a:endParaRPr>
                    </a:p>
                  </a:txBody>
                  <a:tcPr>
                    <a:solidFill>
                      <a:schemeClr val="bg2">
                        <a:lumMod val="50000"/>
                      </a:schemeClr>
                    </a:solidFill>
                  </a:tcPr>
                </a:tc>
                <a:tc>
                  <a:txBody>
                    <a:bodyPr/>
                    <a:lstStyle/>
                    <a:p>
                      <a:r>
                        <a:rPr lang="en-GB" b="0" dirty="0" smtClean="0">
                          <a:solidFill>
                            <a:schemeClr val="bg1"/>
                          </a:solidFill>
                        </a:rPr>
                        <a:t>Stevenson’s descriptions of dark, deserted London streets, the “fogged</a:t>
                      </a:r>
                      <a:r>
                        <a:rPr lang="en-GB" b="0" baseline="0" dirty="0" smtClean="0">
                          <a:solidFill>
                            <a:schemeClr val="bg1"/>
                          </a:solidFill>
                        </a:rPr>
                        <a:t> city moon” and the objects in </a:t>
                      </a:r>
                      <a:r>
                        <a:rPr lang="en-GB" b="0" baseline="0" dirty="0" err="1" smtClean="0">
                          <a:solidFill>
                            <a:schemeClr val="bg1"/>
                          </a:solidFill>
                        </a:rPr>
                        <a:t>Jekyll’s</a:t>
                      </a:r>
                      <a:r>
                        <a:rPr lang="en-GB" b="0" baseline="0" dirty="0" smtClean="0">
                          <a:solidFill>
                            <a:schemeClr val="bg1"/>
                          </a:solidFill>
                        </a:rPr>
                        <a:t> laboratory are all mysterious.</a:t>
                      </a:r>
                      <a:endParaRPr lang="en-GB" b="0" dirty="0">
                        <a:solidFill>
                          <a:schemeClr val="bg1"/>
                        </a:solidFill>
                      </a:endParaRPr>
                    </a:p>
                  </a:txBody>
                  <a:tcPr>
                    <a:solidFill>
                      <a:schemeClr val="bg2">
                        <a:lumMod val="50000"/>
                      </a:schemeClr>
                    </a:solidFill>
                  </a:tcPr>
                </a:tc>
              </a:tr>
              <a:tr h="370840">
                <a:tc>
                  <a:txBody>
                    <a:bodyPr/>
                    <a:lstStyle/>
                    <a:p>
                      <a:pPr algn="ctr"/>
                      <a:r>
                        <a:rPr lang="en-GB" b="0" dirty="0" smtClean="0">
                          <a:solidFill>
                            <a:schemeClr val="bg1"/>
                          </a:solidFill>
                        </a:rPr>
                        <a:t>Disturbing secrets</a:t>
                      </a:r>
                      <a:endParaRPr lang="en-GB" b="0" dirty="0">
                        <a:solidFill>
                          <a:schemeClr val="bg1"/>
                        </a:solidFill>
                      </a:endParaRPr>
                    </a:p>
                  </a:txBody>
                  <a:tcPr>
                    <a:solidFill>
                      <a:schemeClr val="bg2">
                        <a:lumMod val="50000"/>
                      </a:schemeClr>
                    </a:solidFill>
                  </a:tcPr>
                </a:tc>
                <a:tc>
                  <a:txBody>
                    <a:bodyPr/>
                    <a:lstStyle/>
                    <a:p>
                      <a:r>
                        <a:rPr lang="en-GB" b="0" dirty="0" err="1" smtClean="0">
                          <a:solidFill>
                            <a:schemeClr val="bg1"/>
                          </a:solidFill>
                        </a:rPr>
                        <a:t>Jekyll’s</a:t>
                      </a:r>
                      <a:r>
                        <a:rPr lang="en-GB" b="0" dirty="0" smtClean="0">
                          <a:solidFill>
                            <a:schemeClr val="bg1"/>
                          </a:solidFill>
                        </a:rPr>
                        <a:t> secret alter ego is disturbing – Hyde commits horrific crimes and inspires terror in everyone who meets him.</a:t>
                      </a:r>
                      <a:endParaRPr lang="en-GB" b="0" dirty="0">
                        <a:solidFill>
                          <a:schemeClr val="bg1"/>
                        </a:solidFill>
                      </a:endParaRPr>
                    </a:p>
                  </a:txBody>
                  <a:tcPr>
                    <a:solidFill>
                      <a:schemeClr val="bg2">
                        <a:lumMod val="50000"/>
                      </a:schemeClr>
                    </a:solidFill>
                  </a:tcPr>
                </a:tc>
              </a:tr>
              <a:tr h="370840">
                <a:tc>
                  <a:txBody>
                    <a:bodyPr/>
                    <a:lstStyle/>
                    <a:p>
                      <a:pPr algn="ctr"/>
                      <a:r>
                        <a:rPr lang="en-GB" b="0" dirty="0" smtClean="0">
                          <a:solidFill>
                            <a:schemeClr val="bg1"/>
                          </a:solidFill>
                        </a:rPr>
                        <a:t>Dreams and visions</a:t>
                      </a:r>
                      <a:endParaRPr lang="en-GB" b="0" dirty="0">
                        <a:solidFill>
                          <a:schemeClr val="bg1"/>
                        </a:solidFill>
                      </a:endParaRPr>
                    </a:p>
                  </a:txBody>
                  <a:tcPr>
                    <a:solidFill>
                      <a:schemeClr val="bg2">
                        <a:lumMod val="50000"/>
                      </a:schemeClr>
                    </a:solidFill>
                  </a:tcPr>
                </a:tc>
                <a:tc>
                  <a:txBody>
                    <a:bodyPr/>
                    <a:lstStyle/>
                    <a:p>
                      <a:r>
                        <a:rPr lang="en-GB" b="0" dirty="0" err="1" smtClean="0">
                          <a:solidFill>
                            <a:schemeClr val="bg1"/>
                          </a:solidFill>
                        </a:rPr>
                        <a:t>Utterson</a:t>
                      </a:r>
                      <a:r>
                        <a:rPr lang="en-GB" b="0" dirty="0" smtClean="0">
                          <a:solidFill>
                            <a:schemeClr val="bg1"/>
                          </a:solidFill>
                        </a:rPr>
                        <a:t> has a terrifying vision</a:t>
                      </a:r>
                      <a:r>
                        <a:rPr lang="en-GB" b="0" baseline="0" dirty="0" smtClean="0">
                          <a:solidFill>
                            <a:schemeClr val="bg1"/>
                          </a:solidFill>
                        </a:rPr>
                        <a:t> in which he is “haunted” by a faceless figure. It’s frightening mixture of Enfield’s story and Utterson’s own fears.</a:t>
                      </a:r>
                      <a:endParaRPr lang="en-GB" b="0" dirty="0">
                        <a:solidFill>
                          <a:schemeClr val="bg1"/>
                        </a:solidFill>
                      </a:endParaRPr>
                    </a:p>
                  </a:txBody>
                  <a:tcPr>
                    <a:solidFill>
                      <a:schemeClr val="bg2">
                        <a:lumMod val="50000"/>
                      </a:schemeClr>
                    </a:solidFill>
                  </a:tcPr>
                </a:tc>
              </a:tr>
              <a:tr h="370840">
                <a:tc>
                  <a:txBody>
                    <a:bodyPr/>
                    <a:lstStyle/>
                    <a:p>
                      <a:pPr algn="ctr"/>
                      <a:r>
                        <a:rPr lang="en-GB" b="0" dirty="0" smtClean="0">
                          <a:solidFill>
                            <a:schemeClr val="bg1"/>
                          </a:solidFill>
                        </a:rPr>
                        <a:t>The supernatural</a:t>
                      </a:r>
                      <a:endParaRPr lang="en-GB" b="0" dirty="0">
                        <a:solidFill>
                          <a:schemeClr val="bg1"/>
                        </a:solidFill>
                      </a:endParaRPr>
                    </a:p>
                  </a:txBody>
                  <a:tcPr>
                    <a:solidFill>
                      <a:schemeClr val="bg2">
                        <a:lumMod val="50000"/>
                      </a:schemeClr>
                    </a:solidFill>
                  </a:tcPr>
                </a:tc>
                <a:tc>
                  <a:txBody>
                    <a:bodyPr/>
                    <a:lstStyle/>
                    <a:p>
                      <a:r>
                        <a:rPr lang="en-GB" b="0" dirty="0" err="1" smtClean="0">
                          <a:solidFill>
                            <a:schemeClr val="bg1"/>
                          </a:solidFill>
                        </a:rPr>
                        <a:t>Jekyll’s</a:t>
                      </a:r>
                      <a:r>
                        <a:rPr lang="en-GB" b="0" dirty="0" smtClean="0">
                          <a:solidFill>
                            <a:schemeClr val="bg1"/>
                          </a:solidFill>
                        </a:rPr>
                        <a:t> scientific </a:t>
                      </a:r>
                      <a:r>
                        <a:rPr lang="en-GB" b="0" dirty="0" err="1" smtClean="0">
                          <a:solidFill>
                            <a:schemeClr val="bg1"/>
                          </a:solidFill>
                        </a:rPr>
                        <a:t>experiements</a:t>
                      </a:r>
                      <a:r>
                        <a:rPr lang="en-GB" b="0" dirty="0" smtClean="0">
                          <a:solidFill>
                            <a:schemeClr val="bg1"/>
                          </a:solidFill>
                        </a:rPr>
                        <a:t> are “mystic and the </a:t>
                      </a:r>
                      <a:r>
                        <a:rPr lang="en-GB" b="0" dirty="0" err="1" smtClean="0">
                          <a:solidFill>
                            <a:schemeClr val="bg1"/>
                          </a:solidFill>
                        </a:rPr>
                        <a:t>trancendental</a:t>
                      </a:r>
                      <a:r>
                        <a:rPr lang="en-GB" b="0" dirty="0" smtClean="0">
                          <a:solidFill>
                            <a:schemeClr val="bg1"/>
                          </a:solidFill>
                        </a:rPr>
                        <a:t>.” Lanyon describes</a:t>
                      </a:r>
                      <a:r>
                        <a:rPr lang="en-GB" b="0" baseline="0" dirty="0" smtClean="0">
                          <a:solidFill>
                            <a:schemeClr val="bg1"/>
                          </a:solidFill>
                        </a:rPr>
                        <a:t> Hyde’s transformation in a way that seems impossible – his features “seemed to melt and alter.” This suggests that Hyde isn’t part of this world.</a:t>
                      </a:r>
                      <a:endParaRPr lang="en-GB" b="0" dirty="0">
                        <a:solidFill>
                          <a:schemeClr val="bg1"/>
                        </a:solidFill>
                      </a:endParaRPr>
                    </a:p>
                  </a:txBody>
                  <a:tcPr>
                    <a:solidFill>
                      <a:schemeClr val="bg2">
                        <a:lumMod val="50000"/>
                      </a:schemeClr>
                    </a:solidFill>
                  </a:tcPr>
                </a:tc>
              </a:tr>
              <a:tr h="370840">
                <a:tc>
                  <a:txBody>
                    <a:bodyPr/>
                    <a:lstStyle/>
                    <a:p>
                      <a:pPr algn="ctr"/>
                      <a:r>
                        <a:rPr lang="en-GB" b="0" dirty="0" smtClean="0">
                          <a:solidFill>
                            <a:schemeClr val="bg1"/>
                          </a:solidFill>
                        </a:rPr>
                        <a:t>The double</a:t>
                      </a:r>
                      <a:endParaRPr lang="en-GB" b="0" dirty="0">
                        <a:solidFill>
                          <a:schemeClr val="bg1"/>
                        </a:solidFill>
                      </a:endParaRPr>
                    </a:p>
                  </a:txBody>
                  <a:tcPr>
                    <a:solidFill>
                      <a:schemeClr val="bg2">
                        <a:lumMod val="50000"/>
                      </a:schemeClr>
                    </a:solidFill>
                  </a:tcPr>
                </a:tc>
                <a:tc>
                  <a:txBody>
                    <a:bodyPr/>
                    <a:lstStyle/>
                    <a:p>
                      <a:r>
                        <a:rPr lang="en-GB" b="0" dirty="0" smtClean="0">
                          <a:solidFill>
                            <a:schemeClr val="bg1"/>
                          </a:solidFill>
                        </a:rPr>
                        <a:t>The novel rests on the idea of man’s double</a:t>
                      </a:r>
                      <a:r>
                        <a:rPr lang="en-GB" b="0" baseline="0" dirty="0" smtClean="0">
                          <a:solidFill>
                            <a:schemeClr val="bg1"/>
                          </a:solidFill>
                        </a:rPr>
                        <a:t> nature. As well as </a:t>
                      </a:r>
                      <a:r>
                        <a:rPr lang="en-GB" b="0" baseline="0" dirty="0" err="1" smtClean="0">
                          <a:solidFill>
                            <a:schemeClr val="bg1"/>
                          </a:solidFill>
                        </a:rPr>
                        <a:t>Jekyll’s</a:t>
                      </a:r>
                      <a:r>
                        <a:rPr lang="en-GB" b="0" baseline="0" dirty="0" smtClean="0">
                          <a:solidFill>
                            <a:schemeClr val="bg1"/>
                          </a:solidFill>
                        </a:rPr>
                        <a:t> obvious duality, other characters and settings have two sides.</a:t>
                      </a:r>
                      <a:endParaRPr lang="en-GB" b="0" dirty="0">
                        <a:solidFill>
                          <a:schemeClr val="bg1"/>
                        </a:solidFill>
                      </a:endParaRPr>
                    </a:p>
                  </a:txBody>
                  <a:tcPr>
                    <a:solidFill>
                      <a:schemeClr val="bg2">
                        <a:lumMod val="50000"/>
                      </a:schemeClr>
                    </a:solidFill>
                  </a:tcPr>
                </a:tc>
              </a:tr>
            </a:tbl>
          </a:graphicData>
        </a:graphic>
      </p:graphicFrame>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normAutofit lnSpcReduction="10000"/>
          </a:bodyPr>
          <a:lstStyle/>
          <a:p>
            <a:r>
              <a:rPr lang="en-GB" dirty="0" smtClean="0"/>
              <a:t>1. Find a quote from the novel where the streets in London are described as:</a:t>
            </a:r>
          </a:p>
          <a:p>
            <a:pPr lvl="1"/>
            <a:r>
              <a:rPr lang="en-GB" dirty="0" smtClean="0"/>
              <a:t>A) foggy</a:t>
            </a:r>
          </a:p>
          <a:p>
            <a:pPr lvl="1"/>
            <a:r>
              <a:rPr lang="en-GB" dirty="0" smtClean="0"/>
              <a:t>B) empty</a:t>
            </a:r>
          </a:p>
          <a:p>
            <a:pPr lvl="1"/>
            <a:r>
              <a:rPr lang="en-GB" dirty="0" smtClean="0"/>
              <a:t>C) dark</a:t>
            </a:r>
            <a:endParaRPr lang="en-GB" dirty="0"/>
          </a:p>
          <a:p>
            <a:r>
              <a:rPr lang="en-GB" dirty="0" smtClean="0"/>
              <a:t>2. Give one example (a quote) of an object from the novel that has symbolic meaning and explain what it is symbolic of and why.</a:t>
            </a:r>
          </a:p>
          <a:p>
            <a:r>
              <a:rPr lang="en-GB" dirty="0" smtClean="0"/>
              <a:t>3. Find a quote the shows that the setting of </a:t>
            </a:r>
            <a:r>
              <a:rPr lang="en-GB" i="1" dirty="0" smtClean="0"/>
              <a:t>Jekyll and Hyde </a:t>
            </a:r>
            <a:r>
              <a:rPr lang="en-GB" dirty="0" smtClean="0"/>
              <a:t>is mysterious.</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Exam Preparation </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What do I need to keep in mind to create the best possible exam response?</a:t>
            </a:r>
            <a:endParaRPr lang="en-GB"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 is important</a:t>
            </a:r>
            <a:endParaRPr lang="en-GB" dirty="0"/>
          </a:p>
        </p:txBody>
      </p:sp>
      <p:sp>
        <p:nvSpPr>
          <p:cNvPr id="3" name="Content Placeholder 2"/>
          <p:cNvSpPr>
            <a:spLocks noGrp="1"/>
          </p:cNvSpPr>
          <p:nvPr>
            <p:ph idx="1"/>
          </p:nvPr>
        </p:nvSpPr>
        <p:spPr>
          <a:xfrm>
            <a:off x="457200" y="1775191"/>
            <a:ext cx="8229600" cy="4894169"/>
          </a:xfrm>
        </p:spPr>
        <p:txBody>
          <a:bodyPr>
            <a:normAutofit fontScale="92500" lnSpcReduction="10000"/>
          </a:bodyPr>
          <a:lstStyle/>
          <a:p>
            <a:r>
              <a:rPr lang="en-GB" dirty="0" smtClean="0"/>
              <a:t>It’s important to cover all aspects of the text in your revision. You need to make sure you understand the text’s plot, characters, themes and the writer’s techniques.</a:t>
            </a:r>
          </a:p>
          <a:p>
            <a:r>
              <a:rPr lang="en-GB" dirty="0" smtClean="0"/>
              <a:t>In the exam, you’ll need to bring together you ideas about these topics to answer the question quickly and effectively.</a:t>
            </a:r>
          </a:p>
          <a:p>
            <a:r>
              <a:rPr lang="en-GB" dirty="0" smtClean="0"/>
              <a:t>To revise, think about the different characters and themes in the text, and write down some key points and ideas about each one. Then find some evidence to support each point.</a:t>
            </a:r>
            <a:endParaRPr lang="en-GB"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questions</a:t>
            </a:r>
            <a:endParaRPr lang="en-GB" dirty="0"/>
          </a:p>
        </p:txBody>
      </p:sp>
      <p:sp>
        <p:nvSpPr>
          <p:cNvPr id="3" name="Content Placeholder 2"/>
          <p:cNvSpPr>
            <a:spLocks noGrp="1"/>
          </p:cNvSpPr>
          <p:nvPr>
            <p:ph idx="1"/>
          </p:nvPr>
        </p:nvSpPr>
        <p:spPr/>
        <p:txBody>
          <a:bodyPr>
            <a:normAutofit lnSpcReduction="10000"/>
          </a:bodyPr>
          <a:lstStyle/>
          <a:p>
            <a:r>
              <a:rPr lang="en-GB" dirty="0" smtClean="0"/>
              <a:t>Read the question carefully and underline key words</a:t>
            </a:r>
          </a:p>
          <a:p>
            <a:r>
              <a:rPr lang="en-GB" dirty="0" smtClean="0"/>
              <a:t>Read all of the instructions carefully.</a:t>
            </a:r>
          </a:p>
          <a:p>
            <a:r>
              <a:rPr lang="en-GB" dirty="0" smtClean="0"/>
              <a:t>Look at the total number </a:t>
            </a:r>
            <a:r>
              <a:rPr lang="en-GB" dirty="0" err="1" smtClean="0"/>
              <a:t>fo</a:t>
            </a:r>
            <a:r>
              <a:rPr lang="en-GB" dirty="0" smtClean="0"/>
              <a:t> marks each question is worth and plan your time accordingly.</a:t>
            </a:r>
          </a:p>
          <a:p>
            <a:r>
              <a:rPr lang="en-GB" dirty="0" smtClean="0"/>
              <a:t>Read the question at least twice so you completely understand it. Underline the key words which you can use to guide your extract annotation.</a:t>
            </a:r>
            <a:endParaRPr lang="en-GB"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question</a:t>
            </a:r>
            <a:endParaRPr lang="en-GB" dirty="0"/>
          </a:p>
        </p:txBody>
      </p:sp>
      <p:sp>
        <p:nvSpPr>
          <p:cNvPr id="3" name="Content Placeholder 2"/>
          <p:cNvSpPr>
            <a:spLocks noGrp="1"/>
          </p:cNvSpPr>
          <p:nvPr>
            <p:ph idx="1"/>
          </p:nvPr>
        </p:nvSpPr>
        <p:spPr>
          <a:xfrm>
            <a:off x="1331640" y="3284984"/>
            <a:ext cx="6480720" cy="1149753"/>
          </a:xfrm>
        </p:spPr>
        <p:txBody>
          <a:bodyPr/>
          <a:lstStyle/>
          <a:p>
            <a:r>
              <a:rPr lang="en-GB" dirty="0" smtClean="0">
                <a:solidFill>
                  <a:srgbClr val="00B050"/>
                </a:solidFill>
              </a:rPr>
              <a:t>How</a:t>
            </a:r>
            <a:r>
              <a:rPr lang="en-GB" dirty="0" smtClean="0"/>
              <a:t> does Stevenson </a:t>
            </a:r>
            <a:r>
              <a:rPr lang="en-GB" dirty="0" smtClean="0">
                <a:solidFill>
                  <a:srgbClr val="0070C0"/>
                </a:solidFill>
              </a:rPr>
              <a:t>present</a:t>
            </a:r>
            <a:r>
              <a:rPr lang="en-GB" dirty="0" smtClean="0"/>
              <a:t> the theme of </a:t>
            </a:r>
            <a:r>
              <a:rPr lang="en-GB" dirty="0" smtClean="0">
                <a:solidFill>
                  <a:srgbClr val="FF0000"/>
                </a:solidFill>
              </a:rPr>
              <a:t>secrecy</a:t>
            </a:r>
            <a:r>
              <a:rPr lang="en-GB" dirty="0" smtClean="0"/>
              <a:t> in the </a:t>
            </a:r>
            <a:r>
              <a:rPr lang="en-GB" dirty="0" smtClean="0">
                <a:solidFill>
                  <a:srgbClr val="7030A0"/>
                </a:solidFill>
              </a:rPr>
              <a:t>extract</a:t>
            </a:r>
            <a:r>
              <a:rPr lang="en-GB" dirty="0" smtClean="0"/>
              <a:t>?</a:t>
            </a:r>
            <a:endParaRPr lang="en-GB" dirty="0"/>
          </a:p>
        </p:txBody>
      </p:sp>
      <p:sp>
        <p:nvSpPr>
          <p:cNvPr id="5" name="Rectangle 4"/>
          <p:cNvSpPr/>
          <p:nvPr/>
        </p:nvSpPr>
        <p:spPr>
          <a:xfrm>
            <a:off x="539552" y="1844824"/>
            <a:ext cx="3024336" cy="129614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‘How’ questions ask you to think about the writer’s techniques. E.g. Stevenson’s use of setting and symbolism.</a:t>
            </a:r>
            <a:endParaRPr lang="en-GB" dirty="0"/>
          </a:p>
        </p:txBody>
      </p:sp>
      <p:cxnSp>
        <p:nvCxnSpPr>
          <p:cNvPr id="7" name="Straight Arrow Connector 6"/>
          <p:cNvCxnSpPr/>
          <p:nvPr/>
        </p:nvCxnSpPr>
        <p:spPr>
          <a:xfrm>
            <a:off x="1619672" y="3140968"/>
            <a:ext cx="28803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292080" y="1916832"/>
            <a:ext cx="3096344" cy="8640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Remember to write about form, structure and language.</a:t>
            </a:r>
            <a:endParaRPr lang="en-GB" dirty="0">
              <a:solidFill>
                <a:schemeClr val="tx1"/>
              </a:solidFill>
            </a:endParaRPr>
          </a:p>
        </p:txBody>
      </p:sp>
      <p:cxnSp>
        <p:nvCxnSpPr>
          <p:cNvPr id="11" name="Straight Arrow Connector 10"/>
          <p:cNvCxnSpPr/>
          <p:nvPr/>
        </p:nvCxnSpPr>
        <p:spPr>
          <a:xfrm flipH="1">
            <a:off x="6228184" y="2780928"/>
            <a:ext cx="288032"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23528" y="5157192"/>
            <a:ext cx="2808312" cy="9361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Secrecy is a key theme – use a range of examples to support your answer.</a:t>
            </a:r>
            <a:endParaRPr lang="en-GB" dirty="0">
              <a:solidFill>
                <a:schemeClr val="tx1"/>
              </a:solidFill>
            </a:endParaRPr>
          </a:p>
        </p:txBody>
      </p:sp>
      <p:cxnSp>
        <p:nvCxnSpPr>
          <p:cNvPr id="14" name="Straight Arrow Connector 13"/>
          <p:cNvCxnSpPr/>
          <p:nvPr/>
        </p:nvCxnSpPr>
        <p:spPr>
          <a:xfrm flipV="1">
            <a:off x="2771800" y="4293096"/>
            <a:ext cx="792088" cy="8640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220072" y="5157192"/>
            <a:ext cx="2448272" cy="115212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You must refer to and quote from the extract in your answer. </a:t>
            </a:r>
            <a:endParaRPr lang="en-GB" dirty="0">
              <a:solidFill>
                <a:schemeClr val="bg1"/>
              </a:solidFill>
            </a:endParaRPr>
          </a:p>
        </p:txBody>
      </p:sp>
      <p:cxnSp>
        <p:nvCxnSpPr>
          <p:cNvPr id="17" name="Straight Arrow Connector 16"/>
          <p:cNvCxnSpPr/>
          <p:nvPr/>
        </p:nvCxnSpPr>
        <p:spPr>
          <a:xfrm flipH="1" flipV="1">
            <a:off x="6228184" y="4365104"/>
            <a:ext cx="72008"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Know the exam language</a:t>
            </a:r>
            <a:endParaRPr lang="en-GB" dirty="0"/>
          </a:p>
        </p:txBody>
      </p:sp>
      <p:sp>
        <p:nvSpPr>
          <p:cNvPr id="3" name="Content Placeholder 2"/>
          <p:cNvSpPr>
            <a:spLocks noGrp="1"/>
          </p:cNvSpPr>
          <p:nvPr>
            <p:ph idx="1"/>
          </p:nvPr>
        </p:nvSpPr>
        <p:spPr>
          <a:xfrm>
            <a:off x="457200" y="1484785"/>
            <a:ext cx="8229600" cy="4752528"/>
          </a:xfrm>
        </p:spPr>
        <p:txBody>
          <a:bodyPr/>
          <a:lstStyle/>
          <a:p>
            <a:r>
              <a:rPr lang="en-GB" dirty="0" smtClean="0"/>
              <a:t>Some words come up regularly in exam questions. Make sure you understand what they mean.</a:t>
            </a:r>
            <a:endParaRPr lang="en-GB" dirty="0"/>
          </a:p>
        </p:txBody>
      </p:sp>
      <p:graphicFrame>
        <p:nvGraphicFramePr>
          <p:cNvPr id="4" name="Table 3"/>
          <p:cNvGraphicFramePr>
            <a:graphicFrameLocks noGrp="1"/>
          </p:cNvGraphicFramePr>
          <p:nvPr/>
        </p:nvGraphicFramePr>
        <p:xfrm>
          <a:off x="179512" y="3140968"/>
          <a:ext cx="8784976" cy="3528393"/>
        </p:xfrm>
        <a:graphic>
          <a:graphicData uri="http://schemas.openxmlformats.org/drawingml/2006/table">
            <a:tbl>
              <a:tblPr firstRow="1" bandRow="1">
                <a:tableStyleId>{5C22544A-7EE6-4342-B048-85BDC9FD1C3A}</a:tableStyleId>
              </a:tblPr>
              <a:tblGrid>
                <a:gridCol w="2307918"/>
                <a:gridCol w="6477058"/>
              </a:tblGrid>
              <a:tr h="441049">
                <a:tc>
                  <a:txBody>
                    <a:bodyPr/>
                    <a:lstStyle/>
                    <a:p>
                      <a:pPr algn="ctr"/>
                      <a:r>
                        <a:rPr lang="en-GB" dirty="0" smtClean="0">
                          <a:solidFill>
                            <a:schemeClr val="tx1"/>
                          </a:solidFill>
                        </a:rPr>
                        <a:t>Question Word</a:t>
                      </a:r>
                      <a:endParaRPr lang="en-GB" dirty="0">
                        <a:solidFill>
                          <a:schemeClr val="tx1"/>
                        </a:solidFill>
                      </a:endParaRPr>
                    </a:p>
                  </a:txBody>
                  <a:tcPr/>
                </a:tc>
                <a:tc>
                  <a:txBody>
                    <a:bodyPr/>
                    <a:lstStyle/>
                    <a:p>
                      <a:pPr algn="ctr"/>
                      <a:r>
                        <a:rPr lang="en-GB" dirty="0" smtClean="0">
                          <a:solidFill>
                            <a:schemeClr val="tx1"/>
                          </a:solidFill>
                        </a:rPr>
                        <a:t>You need to...</a:t>
                      </a:r>
                      <a:endParaRPr lang="en-GB" dirty="0">
                        <a:solidFill>
                          <a:schemeClr val="tx1"/>
                        </a:solidFill>
                      </a:endParaRPr>
                    </a:p>
                  </a:txBody>
                  <a:tcPr/>
                </a:tc>
              </a:tr>
              <a:tr h="771836">
                <a:tc>
                  <a:txBody>
                    <a:bodyPr/>
                    <a:lstStyle/>
                    <a:p>
                      <a:r>
                        <a:rPr lang="en-GB" b="1" dirty="0" smtClean="0">
                          <a:solidFill>
                            <a:schemeClr val="tx1"/>
                          </a:solidFill>
                        </a:rPr>
                        <a:t>Explore/Explain</a:t>
                      </a:r>
                      <a:endParaRPr lang="en-GB" b="1" dirty="0">
                        <a:solidFill>
                          <a:schemeClr val="tx1"/>
                        </a:solidFill>
                      </a:endParaRPr>
                    </a:p>
                  </a:txBody>
                  <a:tcPr/>
                </a:tc>
                <a:tc>
                  <a:txBody>
                    <a:bodyPr/>
                    <a:lstStyle/>
                    <a:p>
                      <a:r>
                        <a:rPr lang="en-GB" dirty="0" smtClean="0">
                          <a:solidFill>
                            <a:schemeClr val="tx1"/>
                          </a:solidFill>
                        </a:rPr>
                        <a:t>Show </a:t>
                      </a:r>
                      <a:r>
                        <a:rPr lang="en-GB" i="0" dirty="0" smtClean="0">
                          <a:solidFill>
                            <a:schemeClr val="tx1"/>
                          </a:solidFill>
                        </a:rPr>
                        <a:t>how the writer deals with a theme, character or idea. Make several different points to answer the question.</a:t>
                      </a:r>
                      <a:endParaRPr lang="en-GB" dirty="0">
                        <a:solidFill>
                          <a:schemeClr val="tx1"/>
                        </a:solidFill>
                      </a:endParaRPr>
                    </a:p>
                  </a:txBody>
                  <a:tcPr/>
                </a:tc>
              </a:tr>
              <a:tr h="771836">
                <a:tc>
                  <a:txBody>
                    <a:bodyPr/>
                    <a:lstStyle/>
                    <a:p>
                      <a:r>
                        <a:rPr lang="en-GB" b="1" dirty="0" smtClean="0">
                          <a:solidFill>
                            <a:schemeClr val="tx1"/>
                          </a:solidFill>
                        </a:rPr>
                        <a:t>How does</a:t>
                      </a:r>
                      <a:endParaRPr lang="en-GB" b="1" dirty="0">
                        <a:solidFill>
                          <a:schemeClr val="tx1"/>
                        </a:solidFill>
                      </a:endParaRPr>
                    </a:p>
                  </a:txBody>
                  <a:tcPr/>
                </a:tc>
                <a:tc>
                  <a:txBody>
                    <a:bodyPr/>
                    <a:lstStyle/>
                    <a:p>
                      <a:r>
                        <a:rPr lang="en-GB" dirty="0" smtClean="0">
                          <a:solidFill>
                            <a:schemeClr val="tx1"/>
                          </a:solidFill>
                        </a:rPr>
                        <a:t>Think about the techniques or literary features that the author uses</a:t>
                      </a:r>
                      <a:r>
                        <a:rPr lang="en-GB" baseline="0" dirty="0" smtClean="0">
                          <a:solidFill>
                            <a:schemeClr val="tx1"/>
                          </a:solidFill>
                        </a:rPr>
                        <a:t> to get their point across.</a:t>
                      </a:r>
                    </a:p>
                  </a:txBody>
                  <a:tcPr/>
                </a:tc>
              </a:tr>
              <a:tr h="771836">
                <a:tc>
                  <a:txBody>
                    <a:bodyPr/>
                    <a:lstStyle/>
                    <a:p>
                      <a:r>
                        <a:rPr lang="en-GB" b="1" dirty="0" smtClean="0">
                          <a:solidFill>
                            <a:schemeClr val="tx1"/>
                          </a:solidFill>
                        </a:rPr>
                        <a:t>Give examples</a:t>
                      </a:r>
                      <a:endParaRPr lang="en-GB" b="1" dirty="0">
                        <a:solidFill>
                          <a:schemeClr val="tx1"/>
                        </a:solidFill>
                      </a:endParaRPr>
                    </a:p>
                  </a:txBody>
                  <a:tcPr/>
                </a:tc>
                <a:tc>
                  <a:txBody>
                    <a:bodyPr/>
                    <a:lstStyle/>
                    <a:p>
                      <a:r>
                        <a:rPr lang="en-GB" dirty="0" smtClean="0">
                          <a:solidFill>
                            <a:schemeClr val="tx1"/>
                          </a:solidFill>
                        </a:rPr>
                        <a:t>Use direct quotes and describe events from the text in your own</a:t>
                      </a:r>
                      <a:r>
                        <a:rPr lang="en-GB" baseline="0" dirty="0" smtClean="0">
                          <a:solidFill>
                            <a:schemeClr val="tx1"/>
                          </a:solidFill>
                        </a:rPr>
                        <a:t> words.</a:t>
                      </a:r>
                      <a:endParaRPr lang="en-GB" dirty="0">
                        <a:solidFill>
                          <a:schemeClr val="tx1"/>
                        </a:solidFill>
                      </a:endParaRPr>
                    </a:p>
                  </a:txBody>
                  <a:tcPr/>
                </a:tc>
              </a:tr>
              <a:tr h="771836">
                <a:tc>
                  <a:txBody>
                    <a:bodyPr/>
                    <a:lstStyle/>
                    <a:p>
                      <a:r>
                        <a:rPr lang="en-GB" b="1" dirty="0" smtClean="0">
                          <a:solidFill>
                            <a:schemeClr val="tx1"/>
                          </a:solidFill>
                        </a:rPr>
                        <a:t>Refer to</a:t>
                      </a:r>
                      <a:endParaRPr lang="en-GB" b="1" dirty="0">
                        <a:solidFill>
                          <a:schemeClr val="tx1"/>
                        </a:solidFill>
                      </a:endParaRPr>
                    </a:p>
                  </a:txBody>
                  <a:tcPr/>
                </a:tc>
                <a:tc>
                  <a:txBody>
                    <a:bodyPr/>
                    <a:lstStyle/>
                    <a:p>
                      <a:r>
                        <a:rPr lang="en-GB" dirty="0" smtClean="0">
                          <a:solidFill>
                            <a:schemeClr val="tx1"/>
                          </a:solidFill>
                        </a:rPr>
                        <a:t>Read the question</a:t>
                      </a:r>
                      <a:r>
                        <a:rPr lang="en-GB" baseline="0" dirty="0" smtClean="0">
                          <a:solidFill>
                            <a:schemeClr val="tx1"/>
                          </a:solidFill>
                        </a:rPr>
                        <a:t> so that you know if you need to write about just an extract, or an extract and the rest of the text.</a:t>
                      </a:r>
                      <a:endParaRPr lang="en-GB"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your answer</a:t>
            </a:r>
            <a:endParaRPr lang="en-GB" dirty="0"/>
          </a:p>
        </p:txBody>
      </p:sp>
      <p:sp>
        <p:nvSpPr>
          <p:cNvPr id="3" name="Content Placeholder 2"/>
          <p:cNvSpPr>
            <a:spLocks noGrp="1"/>
          </p:cNvSpPr>
          <p:nvPr>
            <p:ph idx="1"/>
          </p:nvPr>
        </p:nvSpPr>
        <p:spPr/>
        <p:txBody>
          <a:bodyPr/>
          <a:lstStyle/>
          <a:p>
            <a:r>
              <a:rPr lang="en-GB" dirty="0" smtClean="0"/>
              <a:t>You always need to plan your answer before you start. If you plan, you’re less likely to forget something important.</a:t>
            </a:r>
          </a:p>
          <a:p>
            <a:r>
              <a:rPr lang="en-GB" dirty="0" smtClean="0"/>
              <a:t>A good plan will help you organise your ideas and write a good, well structured response.</a:t>
            </a:r>
          </a:p>
          <a:p>
            <a:r>
              <a:rPr lang="en-GB" dirty="0" smtClean="0"/>
              <a:t>Don’t spend too long on your plan. It’s only rough work, so you don’t need to write in full sentences.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448"/>
            <a:ext cx="8712968" cy="1252728"/>
          </a:xfrm>
        </p:spPr>
        <p:txBody>
          <a:bodyPr>
            <a:normAutofit fontScale="90000"/>
          </a:bodyPr>
          <a:lstStyle/>
          <a:p>
            <a:r>
              <a:rPr lang="en-GB" dirty="0" smtClean="0"/>
              <a:t>Here are a few examples of different ways you can plan your answer.</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395536" y="1988840"/>
            <a:ext cx="4536504" cy="417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a:xfrm>
            <a:off x="5076056" y="1988840"/>
            <a:ext cx="3456384" cy="417646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u="sng" dirty="0" smtClean="0">
                <a:solidFill>
                  <a:schemeClr val="tx1"/>
                </a:solidFill>
              </a:rPr>
              <a:t>Bullet points</a:t>
            </a:r>
          </a:p>
          <a:p>
            <a:endParaRPr lang="en-GB" b="1" u="sng" dirty="0" smtClean="0">
              <a:solidFill>
                <a:schemeClr val="tx1"/>
              </a:solidFill>
            </a:endParaRPr>
          </a:p>
          <a:p>
            <a:pPr>
              <a:buFont typeface="Arial" pitchFamily="34" charset="0"/>
              <a:buChar char="•"/>
            </a:pPr>
            <a:r>
              <a:rPr lang="en-GB" b="1" dirty="0" smtClean="0">
                <a:solidFill>
                  <a:schemeClr val="tx1"/>
                </a:solidFill>
              </a:rPr>
              <a:t>Introduction...</a:t>
            </a:r>
          </a:p>
          <a:p>
            <a:pPr>
              <a:buFont typeface="Arial" pitchFamily="34" charset="0"/>
              <a:buChar char="•"/>
            </a:pPr>
            <a:r>
              <a:rPr lang="en-GB" b="1" dirty="0" smtClean="0">
                <a:solidFill>
                  <a:schemeClr val="tx1"/>
                </a:solidFill>
              </a:rPr>
              <a:t>An idea...</a:t>
            </a:r>
          </a:p>
          <a:p>
            <a:pPr>
              <a:buFont typeface="Arial" pitchFamily="34" charset="0"/>
              <a:buChar char="•"/>
            </a:pPr>
            <a:r>
              <a:rPr lang="en-GB" b="1" dirty="0" smtClean="0">
                <a:solidFill>
                  <a:schemeClr val="tx1"/>
                </a:solidFill>
              </a:rPr>
              <a:t>The next idea...</a:t>
            </a:r>
          </a:p>
          <a:p>
            <a:pPr>
              <a:buFont typeface="Arial" pitchFamily="34" charset="0"/>
              <a:buChar char="•"/>
            </a:pPr>
            <a:r>
              <a:rPr lang="en-GB" b="1" dirty="0" smtClean="0">
                <a:solidFill>
                  <a:schemeClr val="tx1"/>
                </a:solidFill>
              </a:rPr>
              <a:t>Another idea...</a:t>
            </a:r>
          </a:p>
          <a:p>
            <a:pPr>
              <a:buFont typeface="Arial" pitchFamily="34" charset="0"/>
              <a:buChar char="•"/>
            </a:pPr>
            <a:r>
              <a:rPr lang="en-GB" b="1" dirty="0" smtClean="0">
                <a:solidFill>
                  <a:schemeClr val="tx1"/>
                </a:solidFill>
              </a:rPr>
              <a:t>Yet another idea...</a:t>
            </a:r>
          </a:p>
          <a:p>
            <a:pPr>
              <a:buFont typeface="Arial" pitchFamily="34" charset="0"/>
              <a:buChar char="•"/>
            </a:pPr>
            <a:r>
              <a:rPr lang="en-GB" b="1" dirty="0" smtClean="0">
                <a:solidFill>
                  <a:schemeClr val="tx1"/>
                </a:solidFill>
              </a:rPr>
              <a:t>Conclusion...</a:t>
            </a:r>
          </a:p>
        </p:txBody>
      </p:sp>
      <p:sp>
        <p:nvSpPr>
          <p:cNvPr id="6" name="Oval 5"/>
          <p:cNvSpPr/>
          <p:nvPr/>
        </p:nvSpPr>
        <p:spPr>
          <a:xfrm>
            <a:off x="2555776" y="3573016"/>
            <a:ext cx="1944216" cy="100811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Spider diagram</a:t>
            </a:r>
            <a:endParaRPr lang="en-GB" b="1" dirty="0">
              <a:solidFill>
                <a:schemeClr val="tx1"/>
              </a:solidFill>
            </a:endParaRPr>
          </a:p>
        </p:txBody>
      </p:sp>
      <p:sp>
        <p:nvSpPr>
          <p:cNvPr id="7" name="Oval 6"/>
          <p:cNvSpPr/>
          <p:nvPr/>
        </p:nvSpPr>
        <p:spPr>
          <a:xfrm>
            <a:off x="827584" y="2348880"/>
            <a:ext cx="1224136" cy="43204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Intro</a:t>
            </a:r>
            <a:endParaRPr lang="en-GB" dirty="0">
              <a:solidFill>
                <a:schemeClr val="tx1"/>
              </a:solidFill>
            </a:endParaRPr>
          </a:p>
        </p:txBody>
      </p:sp>
      <p:sp>
        <p:nvSpPr>
          <p:cNvPr id="8" name="Oval 7"/>
          <p:cNvSpPr/>
          <p:nvPr/>
        </p:nvSpPr>
        <p:spPr>
          <a:xfrm>
            <a:off x="3491880" y="2492896"/>
            <a:ext cx="1368152" cy="57606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An idea</a:t>
            </a:r>
            <a:endParaRPr lang="en-GB" dirty="0">
              <a:solidFill>
                <a:schemeClr val="tx1"/>
              </a:solidFill>
            </a:endParaRPr>
          </a:p>
        </p:txBody>
      </p:sp>
      <p:sp>
        <p:nvSpPr>
          <p:cNvPr id="9" name="Oval 8"/>
          <p:cNvSpPr/>
          <p:nvPr/>
        </p:nvSpPr>
        <p:spPr>
          <a:xfrm>
            <a:off x="971600" y="5157192"/>
            <a:ext cx="1152128" cy="6480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More ideas</a:t>
            </a:r>
            <a:endParaRPr lang="en-GB" dirty="0">
              <a:solidFill>
                <a:schemeClr val="tx1"/>
              </a:solidFill>
            </a:endParaRPr>
          </a:p>
        </p:txBody>
      </p:sp>
      <p:sp>
        <p:nvSpPr>
          <p:cNvPr id="10" name="Oval 9"/>
          <p:cNvSpPr/>
          <p:nvPr/>
        </p:nvSpPr>
        <p:spPr>
          <a:xfrm>
            <a:off x="3491880" y="5085184"/>
            <a:ext cx="1368152" cy="792088"/>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Another idea</a:t>
            </a:r>
            <a:endParaRPr lang="en-GB" dirty="0">
              <a:solidFill>
                <a:schemeClr val="tx1"/>
              </a:solidFill>
            </a:endParaRPr>
          </a:p>
        </p:txBody>
      </p:sp>
      <p:sp>
        <p:nvSpPr>
          <p:cNvPr id="11" name="Oval 10"/>
          <p:cNvSpPr/>
          <p:nvPr/>
        </p:nvSpPr>
        <p:spPr>
          <a:xfrm>
            <a:off x="395536" y="3789040"/>
            <a:ext cx="1728192" cy="648072"/>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Conclusion</a:t>
            </a:r>
            <a:endParaRPr lang="en-GB" dirty="0">
              <a:solidFill>
                <a:schemeClr val="tx1"/>
              </a:solidFill>
            </a:endParaRPr>
          </a:p>
        </p:txBody>
      </p:sp>
      <p:cxnSp>
        <p:nvCxnSpPr>
          <p:cNvPr id="13" name="Straight Arrow Connector 12"/>
          <p:cNvCxnSpPr>
            <a:stCxn id="6" idx="1"/>
          </p:cNvCxnSpPr>
          <p:nvPr/>
        </p:nvCxnSpPr>
        <p:spPr>
          <a:xfrm flipH="1" flipV="1">
            <a:off x="1907704" y="2852936"/>
            <a:ext cx="932796" cy="8677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35896" y="3068960"/>
            <a:ext cx="288032"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p:cNvCxnSpPr>
          <p:nvPr/>
        </p:nvCxnSpPr>
        <p:spPr>
          <a:xfrm>
            <a:off x="3527884" y="4581128"/>
            <a:ext cx="252028"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3"/>
          </p:cNvCxnSpPr>
          <p:nvPr/>
        </p:nvCxnSpPr>
        <p:spPr>
          <a:xfrm flipH="1">
            <a:off x="1979712" y="4433494"/>
            <a:ext cx="860788" cy="72369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p:cNvCxnSpPr>
          <p:nvPr/>
        </p:nvCxnSpPr>
        <p:spPr>
          <a:xfrm flipH="1">
            <a:off x="2123728" y="4077072"/>
            <a:ext cx="43204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3300"/>
                </a:solidFill>
              </a:rPr>
              <a:t>The Reputation Obsession </a:t>
            </a:r>
            <a:endParaRPr lang="en-GB" dirty="0">
              <a:solidFill>
                <a:srgbClr val="FF3300"/>
              </a:solidFill>
            </a:endParaRPr>
          </a:p>
        </p:txBody>
      </p:sp>
      <p:sp>
        <p:nvSpPr>
          <p:cNvPr id="3" name="Content Placeholder 2"/>
          <p:cNvSpPr>
            <a:spLocks noGrp="1"/>
          </p:cNvSpPr>
          <p:nvPr>
            <p:ph idx="1"/>
          </p:nvPr>
        </p:nvSpPr>
        <p:spPr/>
        <p:txBody>
          <a:bodyPr>
            <a:normAutofit fontScale="85000" lnSpcReduction="10000"/>
          </a:bodyPr>
          <a:lstStyle/>
          <a:p>
            <a:r>
              <a:rPr lang="en-GB" dirty="0" smtClean="0"/>
              <a:t>Gentlemen were determined to maintain their reputations – without a good reputation, a man couldn’t be considered a gentleman at all.</a:t>
            </a:r>
          </a:p>
          <a:p>
            <a:r>
              <a:rPr lang="en-GB" dirty="0" smtClean="0"/>
              <a:t>Gentlemen were expected to keep their emotions under strict control. This forced them to hide their desires for things like alcohol, gambling and sex.</a:t>
            </a:r>
          </a:p>
          <a:p>
            <a:r>
              <a:rPr lang="en-GB" dirty="0" smtClean="0"/>
              <a:t>Many gentlemen were publicly snobbish about disreputable places, like public houses and brothels, whilst visiting them secretly at night.</a:t>
            </a:r>
          </a:p>
          <a:p>
            <a:r>
              <a:rPr lang="en-GB" dirty="0" smtClean="0"/>
              <a:t>They were prepared to pay large sums of money to keep such activities private, which makes them vulnerable to blackmail.</a:t>
            </a:r>
            <a:endParaRPr lang="en-GB"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 and conclusions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Introduction</a:t>
            </a:r>
          </a:p>
          <a:p>
            <a:pPr lvl="1"/>
            <a:r>
              <a:rPr lang="en-GB" dirty="0" smtClean="0"/>
              <a:t>Get to the point straight away in your introduction</a:t>
            </a:r>
          </a:p>
          <a:p>
            <a:pPr lvl="1"/>
            <a:r>
              <a:rPr lang="en-GB" dirty="0" smtClean="0"/>
              <a:t>Begin by giving a clear answer to the question in one or two sentences.</a:t>
            </a:r>
          </a:p>
          <a:p>
            <a:pPr lvl="1"/>
            <a:r>
              <a:rPr lang="en-GB" dirty="0" smtClean="0"/>
              <a:t>Use the rest of the introduction to explain exactly what you’re going to be analysing, without giving too much detail.</a:t>
            </a:r>
          </a:p>
          <a:p>
            <a:r>
              <a:rPr lang="en-GB" dirty="0" smtClean="0"/>
              <a:t>Conclusion</a:t>
            </a:r>
          </a:p>
          <a:p>
            <a:pPr lvl="1"/>
            <a:r>
              <a:rPr lang="en-GB" dirty="0" smtClean="0"/>
              <a:t>Your conclusion must answer the question</a:t>
            </a:r>
          </a:p>
          <a:p>
            <a:pPr lvl="1"/>
            <a:r>
              <a:rPr lang="en-GB" dirty="0" smtClean="0"/>
              <a:t>It’s your last chance to persuade the examiner, so make your main point again.</a:t>
            </a:r>
          </a:p>
          <a:p>
            <a:pPr lvl="1"/>
            <a:r>
              <a:rPr lang="en-GB" dirty="0" smtClean="0"/>
              <a:t>Use your last sentence to really impress the examiner – make it stand out.</a:t>
            </a:r>
            <a:endParaRPr lang="en-GB" dirty="0"/>
          </a:p>
        </p:txBody>
      </p:sp>
      <p:sp>
        <p:nvSpPr>
          <p:cNvPr id="4" name="5-Point Star 3"/>
          <p:cNvSpPr/>
          <p:nvPr/>
        </p:nvSpPr>
        <p:spPr>
          <a:xfrm>
            <a:off x="683568" y="1196752"/>
            <a:ext cx="7560840" cy="5472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Key Tip</a:t>
            </a:r>
          </a:p>
          <a:p>
            <a:pPr algn="ctr"/>
            <a:r>
              <a:rPr lang="en-GB" dirty="0" smtClean="0">
                <a:solidFill>
                  <a:schemeClr val="tx1"/>
                </a:solidFill>
              </a:rPr>
              <a:t>Use the questions words in your introduction and conclusion. This will help to keep the question fresh in your mind, and show the examiner that you are answering the question.</a:t>
            </a:r>
            <a:endParaRPr lang="en-GB"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paragraphs</a:t>
            </a:r>
            <a:endParaRPr lang="en-GB" dirty="0"/>
          </a:p>
        </p:txBody>
      </p:sp>
      <p:sp>
        <p:nvSpPr>
          <p:cNvPr id="3" name="Content Placeholder 2"/>
          <p:cNvSpPr>
            <a:spLocks noGrp="1"/>
          </p:cNvSpPr>
          <p:nvPr>
            <p:ph idx="1"/>
          </p:nvPr>
        </p:nvSpPr>
        <p:spPr/>
        <p:txBody>
          <a:bodyPr>
            <a:normAutofit lnSpcReduction="10000"/>
          </a:bodyPr>
          <a:lstStyle/>
          <a:p>
            <a:r>
              <a:rPr lang="en-GB" dirty="0" smtClean="0"/>
              <a:t>PEAL is how to put your argument together.</a:t>
            </a:r>
          </a:p>
          <a:p>
            <a:r>
              <a:rPr lang="en-GB" dirty="0" smtClean="0"/>
              <a:t>Use short quotes to support your ideas</a:t>
            </a:r>
          </a:p>
          <a:p>
            <a:pPr lvl="1"/>
            <a:r>
              <a:rPr lang="en-GB" dirty="0" smtClean="0"/>
              <a:t>Utterson’s face is “never lighted by a smile” because he represses his emotions. As a model Victorian gentleman, he needs to appear respectable at all times, which means hiding any emotions he thinks might be judged as unseemly.</a:t>
            </a:r>
          </a:p>
          <a:p>
            <a:r>
              <a:rPr lang="en-GB" dirty="0" smtClean="0"/>
              <a:t>It can be more effective to use short, embedded quotes as evidence. Then you can go on to seamlessly explain them. </a:t>
            </a:r>
          </a:p>
          <a:p>
            <a:endParaRPr lang="en-GB"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Try it</a:t>
            </a:r>
            <a:endParaRPr lang="en-GB" dirty="0"/>
          </a:p>
        </p:txBody>
      </p:sp>
      <p:sp>
        <p:nvSpPr>
          <p:cNvPr id="3" name="Content Placeholder 2"/>
          <p:cNvSpPr>
            <a:spLocks noGrp="1"/>
          </p:cNvSpPr>
          <p:nvPr>
            <p:ph idx="1"/>
          </p:nvPr>
        </p:nvSpPr>
        <p:spPr/>
        <p:txBody>
          <a:bodyPr>
            <a:normAutofit fontScale="92500" lnSpcReduction="20000"/>
          </a:bodyPr>
          <a:lstStyle/>
          <a:p>
            <a:pPr algn="ctr"/>
            <a:r>
              <a:rPr lang="en-GB" dirty="0" smtClean="0"/>
              <a:t>‘How does Stevenson present the theme of secrecy in the novel?’</a:t>
            </a:r>
          </a:p>
          <a:p>
            <a:endParaRPr lang="en-GB" dirty="0" smtClean="0"/>
          </a:p>
          <a:p>
            <a:r>
              <a:rPr lang="en-GB" dirty="0" smtClean="0"/>
              <a:t>For this task </a:t>
            </a:r>
            <a:r>
              <a:rPr lang="en-GB" u="sng" dirty="0" smtClean="0"/>
              <a:t>you may choose </a:t>
            </a:r>
            <a:r>
              <a:rPr lang="en-GB" dirty="0" smtClean="0"/>
              <a:t>a section of the novel to examine, but be clear about what section you’re doing. In the exam expect to be given an extract, you won’t have a choice.</a:t>
            </a:r>
          </a:p>
          <a:p>
            <a:endParaRPr lang="en-GB" dirty="0" smtClean="0"/>
          </a:p>
          <a:p>
            <a:r>
              <a:rPr lang="en-GB" dirty="0" smtClean="0"/>
              <a:t>Write out the question, break it down (underline key words) and make a plan -&gt; consider including quotes in your plan. </a:t>
            </a:r>
            <a:endParaRPr lang="en-GB"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Exam questions</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How do I breakdown and respond to exam questions?</a:t>
            </a:r>
            <a:endParaRPr lang="en-GB"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 Breakdown</a:t>
            </a:r>
            <a:endParaRPr lang="en-GB" dirty="0"/>
          </a:p>
        </p:txBody>
      </p:sp>
      <p:sp>
        <p:nvSpPr>
          <p:cNvPr id="3" name="Content Placeholder 2"/>
          <p:cNvSpPr>
            <a:spLocks noGrp="1"/>
          </p:cNvSpPr>
          <p:nvPr>
            <p:ph idx="1"/>
          </p:nvPr>
        </p:nvSpPr>
        <p:spPr>
          <a:xfrm>
            <a:off x="0" y="1484785"/>
            <a:ext cx="9144000" cy="5373216"/>
          </a:xfrm>
        </p:spPr>
        <p:txBody>
          <a:bodyPr>
            <a:normAutofit/>
          </a:bodyPr>
          <a:lstStyle/>
          <a:p>
            <a:r>
              <a:rPr lang="en-GB" sz="2500" dirty="0" smtClean="0"/>
              <a:t>Read the question carefully, underline the </a:t>
            </a:r>
            <a:r>
              <a:rPr lang="en-GB" sz="2500" u="sng" dirty="0" smtClean="0"/>
              <a:t>important bits</a:t>
            </a:r>
            <a:r>
              <a:rPr lang="en-GB" sz="2500" dirty="0" smtClean="0"/>
              <a:t>.</a:t>
            </a:r>
          </a:p>
          <a:p>
            <a:r>
              <a:rPr lang="en-GB" sz="2500" dirty="0" smtClean="0"/>
              <a:t>Write about </a:t>
            </a:r>
            <a:r>
              <a:rPr lang="en-GB" sz="2500" u="sng" dirty="0" smtClean="0"/>
              <a:t>context</a:t>
            </a:r>
            <a:r>
              <a:rPr lang="en-GB" sz="2500" dirty="0" smtClean="0"/>
              <a:t> – how Hyde’s behaviour would have been </a:t>
            </a:r>
            <a:r>
              <a:rPr lang="en-GB" sz="2500" u="sng" dirty="0" smtClean="0"/>
              <a:t>particularly</a:t>
            </a:r>
            <a:r>
              <a:rPr lang="en-GB" sz="2500" dirty="0" smtClean="0"/>
              <a:t> disturbing to upper-class Victorians.</a:t>
            </a:r>
            <a:endParaRPr lang="en-GB" sz="2500" dirty="0"/>
          </a:p>
        </p:txBody>
      </p:sp>
      <p:sp>
        <p:nvSpPr>
          <p:cNvPr id="4" name="Rectangle 3"/>
          <p:cNvSpPr/>
          <p:nvPr/>
        </p:nvSpPr>
        <p:spPr>
          <a:xfrm>
            <a:off x="179512" y="3140968"/>
            <a:ext cx="87129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Explore how Stevenson presents Hyde’s character in this extract.</a:t>
            </a:r>
            <a:endParaRPr lang="en-GB"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the key words and phrases</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pPr algn="ctr">
              <a:buNone/>
            </a:pPr>
            <a:endParaRPr lang="en-GB" b="1" dirty="0" smtClean="0"/>
          </a:p>
          <a:p>
            <a:pPr algn="ctr"/>
            <a:endParaRPr lang="en-GB" b="1" dirty="0" smtClean="0"/>
          </a:p>
          <a:p>
            <a:pPr algn="ctr"/>
            <a:r>
              <a:rPr lang="en-GB" b="1" dirty="0" smtClean="0"/>
              <a:t>Explore how Stevenson presents Hyde’s character in this extract.</a:t>
            </a:r>
          </a:p>
          <a:p>
            <a:pPr algn="ctr">
              <a:buNone/>
            </a:pPr>
            <a:endParaRPr lang="en-GB" b="1" u="sng" dirty="0" smtClean="0">
              <a:solidFill>
                <a:schemeClr val="accent4">
                  <a:lumMod val="75000"/>
                </a:schemeClr>
              </a:solidFill>
            </a:endParaRPr>
          </a:p>
          <a:p>
            <a:endParaRPr lang="en-GB" dirty="0"/>
          </a:p>
        </p:txBody>
      </p:sp>
      <p:sp>
        <p:nvSpPr>
          <p:cNvPr id="4" name="Rounded Rectangle 3"/>
          <p:cNvSpPr/>
          <p:nvPr/>
        </p:nvSpPr>
        <p:spPr>
          <a:xfrm>
            <a:off x="2267744" y="5517232"/>
            <a:ext cx="4536504" cy="93610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You’ll need to discuss the </a:t>
            </a:r>
            <a:r>
              <a:rPr lang="en-GB" sz="2000" b="1" u="sng" dirty="0" smtClean="0"/>
              <a:t>passage</a:t>
            </a:r>
            <a:r>
              <a:rPr lang="en-GB" sz="2000" b="1" dirty="0" smtClean="0"/>
              <a:t> given</a:t>
            </a:r>
            <a:r>
              <a:rPr lang="en-GB" sz="2000" b="1" u="sng" dirty="0" smtClean="0"/>
              <a:t>, in detail</a:t>
            </a:r>
            <a:r>
              <a:rPr lang="en-GB" sz="2000" b="1" dirty="0" smtClean="0"/>
              <a:t>.</a:t>
            </a:r>
            <a:endParaRPr lang="en-GB" sz="2000" b="1" dirty="0"/>
          </a:p>
        </p:txBody>
      </p:sp>
      <p:sp>
        <p:nvSpPr>
          <p:cNvPr id="7" name="Rounded Rectangle 6"/>
          <p:cNvSpPr/>
          <p:nvPr/>
        </p:nvSpPr>
        <p:spPr>
          <a:xfrm>
            <a:off x="395536" y="1556792"/>
            <a:ext cx="3816424" cy="144016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Think about how Stevenson uses </a:t>
            </a:r>
            <a:r>
              <a:rPr lang="en-GB" sz="2000" b="1" u="sng" dirty="0" smtClean="0"/>
              <a:t>language</a:t>
            </a:r>
            <a:r>
              <a:rPr lang="en-GB" sz="2000" b="1" dirty="0" smtClean="0"/>
              <a:t> and </a:t>
            </a:r>
            <a:r>
              <a:rPr lang="en-GB" sz="2000" b="1" u="sng" dirty="0" smtClean="0"/>
              <a:t>dialogue</a:t>
            </a:r>
            <a:r>
              <a:rPr lang="en-GB" sz="2000" b="1" dirty="0" smtClean="0"/>
              <a:t> to present the character of Mr. </a:t>
            </a:r>
            <a:r>
              <a:rPr lang="en-GB" sz="2000" b="1" u="sng" dirty="0" smtClean="0"/>
              <a:t>Hyde</a:t>
            </a:r>
            <a:r>
              <a:rPr lang="en-GB" sz="2000" b="1" dirty="0" smtClean="0"/>
              <a:t>.</a:t>
            </a:r>
            <a:endParaRPr lang="en-GB" sz="2000" b="1" dirty="0"/>
          </a:p>
        </p:txBody>
      </p:sp>
      <p:sp>
        <p:nvSpPr>
          <p:cNvPr id="17" name="Rounded Rectangle 16"/>
          <p:cNvSpPr/>
          <p:nvPr/>
        </p:nvSpPr>
        <p:spPr>
          <a:xfrm>
            <a:off x="4644008" y="1556792"/>
            <a:ext cx="3888432" cy="158417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You need to think about how Hyde is presented specifically in this extract. E.G. His </a:t>
            </a:r>
            <a:r>
              <a:rPr lang="en-GB" sz="2000" b="1" u="sng" dirty="0" smtClean="0"/>
              <a:t>actions</a:t>
            </a:r>
            <a:r>
              <a:rPr lang="en-GB" sz="2000" b="1" dirty="0" smtClean="0"/>
              <a:t>, his </a:t>
            </a:r>
            <a:r>
              <a:rPr lang="en-GB" sz="2000" b="1" u="sng" dirty="0" smtClean="0"/>
              <a:t>appearance</a:t>
            </a:r>
            <a:r>
              <a:rPr lang="en-GB" sz="2000" b="1" dirty="0" smtClean="0"/>
              <a:t> and other characters’ </a:t>
            </a:r>
            <a:r>
              <a:rPr lang="en-GB" sz="2000" b="1" u="sng" dirty="0" smtClean="0"/>
              <a:t>reactions</a:t>
            </a:r>
            <a:r>
              <a:rPr lang="en-GB" sz="2000" b="1" dirty="0" smtClean="0"/>
              <a:t> to him.</a:t>
            </a:r>
            <a:endParaRPr lang="en-GB" sz="2000" b="1" dirty="0"/>
          </a:p>
        </p:txBody>
      </p:sp>
      <p:cxnSp>
        <p:nvCxnSpPr>
          <p:cNvPr id="15" name="Straight Arrow Connector 14"/>
          <p:cNvCxnSpPr/>
          <p:nvPr/>
        </p:nvCxnSpPr>
        <p:spPr>
          <a:xfrm flipV="1">
            <a:off x="5580112" y="4725144"/>
            <a:ext cx="504056" cy="720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04248" y="3212976"/>
            <a:ext cx="36004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419872" y="3140968"/>
            <a:ext cx="2232248"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7"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plan</a:t>
            </a:r>
            <a:endParaRPr lang="en-GB" dirty="0"/>
          </a:p>
        </p:txBody>
      </p:sp>
      <p:pic>
        <p:nvPicPr>
          <p:cNvPr id="4" name="Content Placeholder 3" descr="FullSizeRender.jpg"/>
          <p:cNvPicPr>
            <a:picLocks noGrp="1" noChangeAspect="1"/>
          </p:cNvPicPr>
          <p:nvPr>
            <p:ph idx="1"/>
          </p:nvPr>
        </p:nvPicPr>
        <p:blipFill>
          <a:blip r:embed="rId2" cstate="print"/>
          <a:stretch>
            <a:fillRect/>
          </a:stretch>
        </p:blipFill>
        <p:spPr>
          <a:xfrm>
            <a:off x="0" y="1412776"/>
            <a:ext cx="9143999" cy="5445224"/>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a:xfrm>
            <a:off x="1187624" y="2348880"/>
            <a:ext cx="7488832" cy="3456384"/>
          </a:xfrm>
        </p:spPr>
        <p:txBody>
          <a:bodyPr>
            <a:normAutofit fontScale="85000" lnSpcReduction="20000"/>
          </a:bodyPr>
          <a:lstStyle/>
          <a:p>
            <a:pPr>
              <a:buNone/>
            </a:pPr>
            <a:r>
              <a:rPr lang="en-GB" dirty="0" smtClean="0"/>
              <a:t>‘Stevenson uses a number of different techniques to present Hyde as a disturbing character in the extract: his appearance is startling, his movements are unsettling, and </a:t>
            </a:r>
            <a:r>
              <a:rPr lang="en-GB" dirty="0" smtClean="0">
                <a:solidFill>
                  <a:srgbClr val="FF0000"/>
                </a:solidFill>
              </a:rPr>
              <a:t>he is associated with the hidden dark side of Victorian society</a:t>
            </a:r>
            <a:r>
              <a:rPr lang="en-GB" dirty="0" smtClean="0"/>
              <a:t>. </a:t>
            </a:r>
            <a:r>
              <a:rPr lang="en-GB" dirty="0" smtClean="0">
                <a:solidFill>
                  <a:srgbClr val="00B050"/>
                </a:solidFill>
              </a:rPr>
              <a:t>Hyde has a disturbing presence because he is purely evil character with no redeeming features. </a:t>
            </a:r>
            <a:r>
              <a:rPr lang="en-GB" dirty="0" smtClean="0"/>
              <a:t>This makes him seem inhuman because nature is made up of a balance of good and bad qualities.’</a:t>
            </a:r>
            <a:endParaRPr lang="en-GB" dirty="0"/>
          </a:p>
        </p:txBody>
      </p:sp>
      <p:sp>
        <p:nvSpPr>
          <p:cNvPr id="4" name="Rectangle 3"/>
          <p:cNvSpPr/>
          <p:nvPr/>
        </p:nvSpPr>
        <p:spPr>
          <a:xfrm>
            <a:off x="467544" y="1484784"/>
            <a:ext cx="8280920" cy="79208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It’s a good idea to use the key words in the question to give your response focus and show the examiner that you’re on the right track and that you’re thinking about the question from the start.</a:t>
            </a:r>
            <a:endParaRPr lang="en-GB" dirty="0"/>
          </a:p>
        </p:txBody>
      </p:sp>
      <p:sp>
        <p:nvSpPr>
          <p:cNvPr id="5" name="Rectangle 4"/>
          <p:cNvSpPr/>
          <p:nvPr/>
        </p:nvSpPr>
        <p:spPr>
          <a:xfrm>
            <a:off x="0" y="3284984"/>
            <a:ext cx="1259632" cy="33843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intro links your response to the themes, indicating that you have a thorough knowledge of the text.</a:t>
            </a:r>
            <a:endParaRPr lang="en-GB" dirty="0"/>
          </a:p>
        </p:txBody>
      </p:sp>
      <p:cxnSp>
        <p:nvCxnSpPr>
          <p:cNvPr id="7" name="Straight Arrow Connector 6"/>
          <p:cNvCxnSpPr/>
          <p:nvPr/>
        </p:nvCxnSpPr>
        <p:spPr>
          <a:xfrm flipV="1">
            <a:off x="1259632" y="4005064"/>
            <a:ext cx="36004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7704" y="6021288"/>
            <a:ext cx="6768752" cy="64807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tells the examiner  what your essay response is about and shows that you’ve thought about your response structure.</a:t>
            </a:r>
            <a:endParaRPr lang="en-GB" dirty="0"/>
          </a:p>
        </p:txBody>
      </p:sp>
      <p:cxnSp>
        <p:nvCxnSpPr>
          <p:cNvPr id="12" name="Straight Arrow Connector 11"/>
          <p:cNvCxnSpPr/>
          <p:nvPr/>
        </p:nvCxnSpPr>
        <p:spPr>
          <a:xfrm flipH="1" flipV="1">
            <a:off x="7380312" y="4509120"/>
            <a:ext cx="1152128" cy="15121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your paragraphs</a:t>
            </a:r>
            <a:endParaRPr lang="en-GB" dirty="0"/>
          </a:p>
        </p:txBody>
      </p:sp>
      <p:sp>
        <p:nvSpPr>
          <p:cNvPr id="3" name="Content Placeholder 2"/>
          <p:cNvSpPr>
            <a:spLocks noGrp="1"/>
          </p:cNvSpPr>
          <p:nvPr>
            <p:ph idx="1"/>
          </p:nvPr>
        </p:nvSpPr>
        <p:spPr>
          <a:xfrm>
            <a:off x="467544" y="1988840"/>
            <a:ext cx="7704856" cy="4267944"/>
          </a:xfrm>
        </p:spPr>
        <p:txBody>
          <a:bodyPr>
            <a:normAutofit fontScale="70000" lnSpcReduction="20000"/>
          </a:bodyPr>
          <a:lstStyle/>
          <a:p>
            <a:pPr>
              <a:buNone/>
            </a:pPr>
            <a:r>
              <a:rPr lang="en-GB" dirty="0" smtClean="0"/>
              <a:t>‘</a:t>
            </a:r>
            <a:r>
              <a:rPr lang="en-GB" dirty="0" smtClean="0">
                <a:solidFill>
                  <a:srgbClr val="7030A0"/>
                </a:solidFill>
              </a:rPr>
              <a:t>Stevenson uses other characters’ reactions to Hyde to demonstrate that he is a disturbing character. </a:t>
            </a:r>
            <a:r>
              <a:rPr lang="en-GB" dirty="0" smtClean="0"/>
              <a:t>Poole is left afraid and anxious after his sighting of Hyde, and he is unable to finish the sentence that he begins with </a:t>
            </a:r>
            <a:r>
              <a:rPr lang="en-GB" dirty="0" smtClean="0">
                <a:solidFill>
                  <a:srgbClr val="00B050"/>
                </a:solidFill>
              </a:rPr>
              <a:t>“And then...”. </a:t>
            </a:r>
            <a:r>
              <a:rPr lang="en-GB" dirty="0" smtClean="0"/>
              <a:t>This shows that his fear and confusion after seeing Hyde are strong enough to make him inarticulate. </a:t>
            </a:r>
            <a:r>
              <a:rPr lang="en-GB" dirty="0" smtClean="0">
                <a:solidFill>
                  <a:srgbClr val="00B050"/>
                </a:solidFill>
              </a:rPr>
              <a:t>Similarly, Lanyon states that Hyde is “not easy to describe” </a:t>
            </a:r>
            <a:r>
              <a:rPr lang="en-GB" dirty="0" smtClean="0"/>
              <a:t>and says that he can’t “specify the point” about why Hyde is so unsettling. </a:t>
            </a:r>
            <a:r>
              <a:rPr lang="en-GB" dirty="0" smtClean="0">
                <a:solidFill>
                  <a:srgbClr val="FF0000"/>
                </a:solidFill>
              </a:rPr>
              <a:t>Stevenson is using these characters’ reactions to suggest that </a:t>
            </a:r>
            <a:r>
              <a:rPr lang="en-GB" dirty="0" smtClean="0"/>
              <a:t>Hyde is so disturbing that he’s impossible to describe. The presentation of Hyde is particularly unnerving because he inspires deep-seated feelings of disgust and hatred in those who meet him, and yet this is not solely because of his appearance</a:t>
            </a:r>
            <a:r>
              <a:rPr lang="en-GB" dirty="0" smtClean="0">
                <a:solidFill>
                  <a:schemeClr val="accent1"/>
                </a:solidFill>
              </a:rPr>
              <a:t>. There is something unnatural and frightening about Hyde that is impossible to identify and explain.’ </a:t>
            </a:r>
          </a:p>
        </p:txBody>
      </p:sp>
      <p:sp>
        <p:nvSpPr>
          <p:cNvPr id="4" name="Rectangle 3"/>
          <p:cNvSpPr/>
          <p:nvPr/>
        </p:nvSpPr>
        <p:spPr>
          <a:xfrm>
            <a:off x="5580112" y="1268760"/>
            <a:ext cx="3168352" cy="6480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Start by introducing the main point of your paragraph.</a:t>
            </a:r>
            <a:endParaRPr lang="en-GB" dirty="0"/>
          </a:p>
        </p:txBody>
      </p:sp>
      <p:cxnSp>
        <p:nvCxnSpPr>
          <p:cNvPr id="6" name="Straight Arrow Connector 5"/>
          <p:cNvCxnSpPr/>
          <p:nvPr/>
        </p:nvCxnSpPr>
        <p:spPr>
          <a:xfrm flipH="1">
            <a:off x="5076056" y="1628800"/>
            <a:ext cx="432048"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028384" y="1988840"/>
            <a:ext cx="1115616" cy="381642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 evidence from the extract to back up your point. Then show how it links to the rest of the text.</a:t>
            </a:r>
            <a:endParaRPr lang="en-GB" dirty="0"/>
          </a:p>
        </p:txBody>
      </p:sp>
      <p:cxnSp>
        <p:nvCxnSpPr>
          <p:cNvPr id="9" name="Straight Arrow Connector 8"/>
          <p:cNvCxnSpPr/>
          <p:nvPr/>
        </p:nvCxnSpPr>
        <p:spPr>
          <a:xfrm flipH="1" flipV="1">
            <a:off x="7164288" y="3140968"/>
            <a:ext cx="864096"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308304" y="3212976"/>
            <a:ext cx="72008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4509120"/>
            <a:ext cx="1547664" cy="13681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Explain how your evidence supports your original point.</a:t>
            </a:r>
            <a:endParaRPr lang="en-GB" dirty="0"/>
          </a:p>
        </p:txBody>
      </p:sp>
      <p:cxnSp>
        <p:nvCxnSpPr>
          <p:cNvPr id="15" name="Straight Arrow Connector 14"/>
          <p:cNvCxnSpPr/>
          <p:nvPr/>
        </p:nvCxnSpPr>
        <p:spPr>
          <a:xfrm flipV="1">
            <a:off x="395536" y="4365104"/>
            <a:ext cx="576064"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851920" y="6165304"/>
            <a:ext cx="52920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Finally, develop your point by analysing the effect of Stevenson’s writing on the reader.</a:t>
            </a:r>
            <a:endParaRPr lang="en-GB" dirty="0">
              <a:solidFill>
                <a:schemeClr val="tx1"/>
              </a:solidFill>
            </a:endParaRPr>
          </a:p>
        </p:txBody>
      </p:sp>
      <p:cxnSp>
        <p:nvCxnSpPr>
          <p:cNvPr id="19" name="Straight Arrow Connector 18"/>
          <p:cNvCxnSpPr/>
          <p:nvPr/>
        </p:nvCxnSpPr>
        <p:spPr>
          <a:xfrm flipH="1" flipV="1">
            <a:off x="7596336" y="5805264"/>
            <a:ext cx="864096"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P spid="17"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it to the themes</a:t>
            </a:r>
            <a:endParaRPr lang="en-GB" dirty="0"/>
          </a:p>
        </p:txBody>
      </p:sp>
      <p:sp>
        <p:nvSpPr>
          <p:cNvPr id="3" name="Content Placeholder 2"/>
          <p:cNvSpPr>
            <a:spLocks noGrp="1"/>
          </p:cNvSpPr>
          <p:nvPr>
            <p:ph idx="1"/>
          </p:nvPr>
        </p:nvSpPr>
        <p:spPr>
          <a:xfrm>
            <a:off x="0" y="1988840"/>
            <a:ext cx="7416824" cy="4104456"/>
          </a:xfrm>
        </p:spPr>
        <p:txBody>
          <a:bodyPr>
            <a:normAutofit fontScale="77500" lnSpcReduction="20000"/>
          </a:bodyPr>
          <a:lstStyle/>
          <a:p>
            <a:pPr>
              <a:buNone/>
            </a:pPr>
            <a:r>
              <a:rPr lang="en-GB" dirty="0" smtClean="0"/>
              <a:t>‘Stevenson uses animalistic language to make Hyde seem disturbing. Poole describes him as “like a rat” and portrays him as “digging among the crates” and giving a “kind of cry”. This animalistic imagery suggests that Hyde is savage and less civilized than Jekyll, a reputable, upper-class gentleman. </a:t>
            </a:r>
            <a:r>
              <a:rPr lang="en-GB" dirty="0" smtClean="0">
                <a:solidFill>
                  <a:srgbClr val="7030A0"/>
                </a:solidFill>
              </a:rPr>
              <a:t>This links to the wider theme that all humans have a dual nature: </a:t>
            </a:r>
            <a:r>
              <a:rPr lang="en-GB" dirty="0" smtClean="0"/>
              <a:t>there’s a constant struggle between the good, civilized side and the darker, more primitive side of man. </a:t>
            </a:r>
            <a:r>
              <a:rPr lang="en-GB" dirty="0" smtClean="0">
                <a:solidFill>
                  <a:srgbClr val="00B0F0"/>
                </a:solidFill>
              </a:rPr>
              <a:t>Hyde’s character is disturbing </a:t>
            </a:r>
            <a:r>
              <a:rPr lang="en-GB" dirty="0" smtClean="0"/>
              <a:t>because it forces the reader to confront the frightening idea that they have a version of Mr. Hyde within them.’</a:t>
            </a:r>
            <a:endParaRPr lang="en-GB" dirty="0"/>
          </a:p>
        </p:txBody>
      </p:sp>
      <p:sp>
        <p:nvSpPr>
          <p:cNvPr id="4" name="Rectangle 3"/>
          <p:cNvSpPr/>
          <p:nvPr/>
        </p:nvSpPr>
        <p:spPr>
          <a:xfrm>
            <a:off x="7487816" y="2348880"/>
            <a:ext cx="1656184" cy="223224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It’s a good idea to show the examiner you’re aware of how  the extract displays the themes of the novel.</a:t>
            </a:r>
            <a:endParaRPr lang="en-GB" dirty="0"/>
          </a:p>
        </p:txBody>
      </p:sp>
      <p:cxnSp>
        <p:nvCxnSpPr>
          <p:cNvPr id="8" name="Straight Arrow Connector 7"/>
          <p:cNvCxnSpPr/>
          <p:nvPr/>
        </p:nvCxnSpPr>
        <p:spPr>
          <a:xfrm flipH="1" flipV="1">
            <a:off x="6732240" y="4077072"/>
            <a:ext cx="72008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164288" y="3861048"/>
            <a:ext cx="36004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580112" y="5805264"/>
            <a:ext cx="3384376" cy="8640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Don’t forget to explain how your point links to the exam question</a:t>
            </a:r>
            <a:endParaRPr lang="en-GB" dirty="0">
              <a:solidFill>
                <a:schemeClr val="tx1"/>
              </a:solidFill>
            </a:endParaRPr>
          </a:p>
        </p:txBody>
      </p:sp>
      <p:cxnSp>
        <p:nvCxnSpPr>
          <p:cNvPr id="14" name="Straight Arrow Connector 13"/>
          <p:cNvCxnSpPr/>
          <p:nvPr/>
        </p:nvCxnSpPr>
        <p:spPr>
          <a:xfrm flipH="1" flipV="1">
            <a:off x="6012160" y="5013176"/>
            <a:ext cx="1512168"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3300"/>
                </a:solidFill>
              </a:rPr>
              <a:t>Victorian London</a:t>
            </a:r>
            <a:endParaRPr lang="en-GB" dirty="0">
              <a:solidFill>
                <a:srgbClr val="FF3300"/>
              </a:solidFill>
            </a:endParaRPr>
          </a:p>
        </p:txBody>
      </p:sp>
      <p:sp>
        <p:nvSpPr>
          <p:cNvPr id="3" name="Content Placeholder 2"/>
          <p:cNvSpPr>
            <a:spLocks noGrp="1"/>
          </p:cNvSpPr>
          <p:nvPr>
            <p:ph idx="1"/>
          </p:nvPr>
        </p:nvSpPr>
        <p:spPr>
          <a:xfrm>
            <a:off x="179512" y="1556793"/>
            <a:ext cx="8784976" cy="5112568"/>
          </a:xfrm>
        </p:spPr>
        <p:txBody>
          <a:bodyPr>
            <a:normAutofit fontScale="92500" lnSpcReduction="20000"/>
          </a:bodyPr>
          <a:lstStyle/>
          <a:p>
            <a:r>
              <a:rPr lang="en-GB" dirty="0" smtClean="0"/>
              <a:t>Victorian London wasn’t all gentlemen in top hats and tails. Whilst the middle and upper-classes lived in richly-furnished houses, this wasn’t true of everyone.</a:t>
            </a:r>
          </a:p>
          <a:p>
            <a:r>
              <a:rPr lang="en-GB" dirty="0" smtClean="0"/>
              <a:t>The Industrial Revolution meant that many working-class people migrated to large cities to live and work. </a:t>
            </a:r>
          </a:p>
          <a:p>
            <a:r>
              <a:rPr lang="en-GB" dirty="0" smtClean="0"/>
              <a:t>Housing had to be built rapidly, resulting in poor quality housing and slums in an area known as Soho.</a:t>
            </a:r>
          </a:p>
          <a:p>
            <a:r>
              <a:rPr lang="en-GB" dirty="0" smtClean="0"/>
              <a:t>The streets in the slums were narrow and poorly lit. Victorian London was known for its smoke, caused by burning coal on a large scale. </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448"/>
            <a:ext cx="8712968" cy="1252728"/>
          </a:xfrm>
        </p:spPr>
        <p:txBody>
          <a:bodyPr>
            <a:normAutofit fontScale="90000"/>
          </a:bodyPr>
          <a:lstStyle/>
          <a:p>
            <a:pPr algn="ctr"/>
            <a:r>
              <a:rPr lang="en-GB" dirty="0" smtClean="0"/>
              <a:t>This is worth 20 marks – don’t be lazy!</a:t>
            </a:r>
            <a:br>
              <a:rPr lang="en-GB" dirty="0" smtClean="0"/>
            </a:br>
            <a:r>
              <a:rPr lang="en-GB" dirty="0" smtClean="0"/>
              <a:t>Make the conclusion stand out!</a:t>
            </a:r>
            <a:endParaRPr lang="en-GB" dirty="0"/>
          </a:p>
        </p:txBody>
      </p:sp>
      <p:sp>
        <p:nvSpPr>
          <p:cNvPr id="3" name="Content Placeholder 2"/>
          <p:cNvSpPr>
            <a:spLocks noGrp="1"/>
          </p:cNvSpPr>
          <p:nvPr>
            <p:ph idx="1"/>
          </p:nvPr>
        </p:nvSpPr>
        <p:spPr>
          <a:xfrm>
            <a:off x="457200" y="2276872"/>
            <a:ext cx="8229600" cy="3888432"/>
          </a:xfrm>
        </p:spPr>
        <p:txBody>
          <a:bodyPr>
            <a:normAutofit fontScale="85000" lnSpcReduction="20000"/>
          </a:bodyPr>
          <a:lstStyle/>
          <a:p>
            <a:r>
              <a:rPr lang="en-GB" dirty="0" smtClean="0"/>
              <a:t>‘Hyde is a disturbing character because he represents the evil side of human nature. </a:t>
            </a:r>
            <a:r>
              <a:rPr lang="en-GB" dirty="0" smtClean="0">
                <a:solidFill>
                  <a:schemeClr val="accent1"/>
                </a:solidFill>
              </a:rPr>
              <a:t>This is demonstrated by Stevenson in various ways</a:t>
            </a:r>
            <a:r>
              <a:rPr lang="en-GB" dirty="0" smtClean="0"/>
              <a:t>, including his use of animalistic language to describe Hyde and his depictions of other characters inarticulate and repulsed reactions to Hyde. Hyde is capable of extreme cruelty, and the fact that his evil nature originates from Jekyll, a respectable gentleman, is highly disturbing. </a:t>
            </a:r>
            <a:r>
              <a:rPr lang="en-GB" dirty="0" smtClean="0">
                <a:solidFill>
                  <a:srgbClr val="FF0000"/>
                </a:solidFill>
              </a:rPr>
              <a:t>Hyde’s wickedness hints at something beyond our understanding, which is truly frightening. </a:t>
            </a:r>
            <a:endParaRPr lang="en-GB" dirty="0">
              <a:solidFill>
                <a:srgbClr val="FF0000"/>
              </a:solidFill>
            </a:endParaRPr>
          </a:p>
        </p:txBody>
      </p:sp>
      <p:sp>
        <p:nvSpPr>
          <p:cNvPr id="4" name="Rectangle 3"/>
          <p:cNvSpPr/>
          <p:nvPr/>
        </p:nvSpPr>
        <p:spPr>
          <a:xfrm>
            <a:off x="251520" y="1484784"/>
            <a:ext cx="345638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This shows that you’ve considered all the techniques Stevenson used</a:t>
            </a:r>
            <a:endParaRPr lang="en-GB" dirty="0"/>
          </a:p>
        </p:txBody>
      </p:sp>
      <p:cxnSp>
        <p:nvCxnSpPr>
          <p:cNvPr id="6" name="Straight Arrow Connector 5"/>
          <p:cNvCxnSpPr/>
          <p:nvPr/>
        </p:nvCxnSpPr>
        <p:spPr>
          <a:xfrm>
            <a:off x="395536" y="2204864"/>
            <a:ext cx="504056" cy="9361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99792" y="5661248"/>
            <a:ext cx="6120680" cy="119675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Make your last sentence really stand out – it’s your last chance to impress the examiner.</a:t>
            </a:r>
          </a:p>
          <a:p>
            <a:pPr algn="ctr"/>
            <a:r>
              <a:rPr lang="en-GB" dirty="0" smtClean="0">
                <a:solidFill>
                  <a:schemeClr val="tx1"/>
                </a:solidFill>
              </a:rPr>
              <a:t>If you can’t imagine dropping the </a:t>
            </a:r>
            <a:r>
              <a:rPr lang="en-GB" dirty="0" err="1" smtClean="0">
                <a:solidFill>
                  <a:schemeClr val="tx1"/>
                </a:solidFill>
              </a:rPr>
              <a:t>mic</a:t>
            </a:r>
            <a:r>
              <a:rPr lang="en-GB" dirty="0" smtClean="0">
                <a:solidFill>
                  <a:schemeClr val="tx1"/>
                </a:solidFill>
              </a:rPr>
              <a:t> after your last sentence, it’s not strong enough.</a:t>
            </a:r>
            <a:endParaRPr lang="en-GB" dirty="0">
              <a:solidFill>
                <a:schemeClr val="tx1"/>
              </a:solidFill>
            </a:endParaRPr>
          </a:p>
        </p:txBody>
      </p:sp>
      <p:cxnSp>
        <p:nvCxnSpPr>
          <p:cNvPr id="9" name="Straight Arrow Connector 8"/>
          <p:cNvCxnSpPr/>
          <p:nvPr/>
        </p:nvCxnSpPr>
        <p:spPr>
          <a:xfrm flipH="1" flipV="1">
            <a:off x="2267744" y="6021288"/>
            <a:ext cx="432048"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a:t>
            </a:r>
            <a:endParaRPr lang="en-GB" dirty="0"/>
          </a:p>
        </p:txBody>
      </p:sp>
      <p:sp>
        <p:nvSpPr>
          <p:cNvPr id="3" name="Content Placeholder 2"/>
          <p:cNvSpPr>
            <a:spLocks noGrp="1"/>
          </p:cNvSpPr>
          <p:nvPr>
            <p:ph idx="1"/>
          </p:nvPr>
        </p:nvSpPr>
        <p:spPr/>
        <p:txBody>
          <a:bodyPr>
            <a:normAutofit/>
          </a:bodyPr>
          <a:lstStyle/>
          <a:p>
            <a:pPr algn="ctr"/>
            <a:r>
              <a:rPr lang="en-GB" sz="4500" dirty="0" smtClean="0"/>
              <a:t>Practice Assessment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Untitled1.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4" name="Content Placeholder 3" descr="questions.png"/>
          <p:cNvPicPr>
            <a:picLocks noGrp="1" noChangeAspect="1"/>
          </p:cNvPicPr>
          <p:nvPr>
            <p:ph idx="1"/>
          </p:nvPr>
        </p:nvPicPr>
        <p:blipFill>
          <a:blip r:embed="rId2" cstate="print"/>
          <a:stretch>
            <a:fillRect/>
          </a:stretch>
        </p:blipFill>
        <p:spPr>
          <a:xfrm>
            <a:off x="18273" y="1484784"/>
            <a:ext cx="9125727" cy="5184576"/>
          </a:xfr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Review your responses</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What could I have used in my response to make it stronger?</a:t>
            </a:r>
          </a:p>
          <a:p>
            <a:pPr lvl="1"/>
            <a:r>
              <a:rPr lang="en-GB" dirty="0" smtClean="0"/>
              <a:t>What do I need to improve in my response?</a:t>
            </a:r>
            <a:endParaRPr lang="en-GB"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could have used for 3a</a:t>
            </a:r>
            <a:endParaRPr lang="en-GB" dirty="0"/>
          </a:p>
        </p:txBody>
      </p:sp>
      <p:pic>
        <p:nvPicPr>
          <p:cNvPr id="4" name="Content Placeholder 3" descr="ideas.png"/>
          <p:cNvPicPr>
            <a:picLocks noGrp="1" noChangeAspect="1"/>
          </p:cNvPicPr>
          <p:nvPr>
            <p:ph idx="1"/>
          </p:nvPr>
        </p:nvPicPr>
        <p:blipFill>
          <a:blip r:embed="rId2" cstate="print"/>
          <a:stretch>
            <a:fillRect/>
          </a:stretch>
        </p:blipFill>
        <p:spPr>
          <a:xfrm>
            <a:off x="179512" y="1484785"/>
            <a:ext cx="8964488" cy="5373216"/>
          </a:xfr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Did you use your time effectively?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Grab 3 highlighters: 1 for Point, 1 for Evidence, 1 for Analysis.</a:t>
            </a:r>
          </a:p>
          <a:p>
            <a:r>
              <a:rPr lang="en-GB" dirty="0" smtClean="0"/>
              <a:t>Go through your response and highlight your point, evidence and analysis in their correct colours.</a:t>
            </a:r>
          </a:p>
          <a:p>
            <a:r>
              <a:rPr lang="en-GB" dirty="0" smtClean="0"/>
              <a:t>BUT! You can ONLY highlight the sentences that are effective and contributing to your answer. You are going to end up with some sentences that can’t be highlighted because they don’t usefully link to your point or make sense with your evidence.</a:t>
            </a:r>
          </a:p>
          <a:p>
            <a:r>
              <a:rPr lang="en-GB" dirty="0" smtClean="0"/>
              <a:t>That means you WAFFLED!!! </a:t>
            </a:r>
          </a:p>
          <a:p>
            <a:endParaRPr lang="en-GB"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5448"/>
            <a:ext cx="9144000" cy="1252728"/>
          </a:xfrm>
        </p:spPr>
        <p:txBody>
          <a:bodyPr>
            <a:normAutofit/>
          </a:bodyPr>
          <a:lstStyle/>
          <a:p>
            <a:pPr algn="ctr"/>
            <a:r>
              <a:rPr lang="en-GB" sz="3500" dirty="0" smtClean="0"/>
              <a:t>Did you do everything you needed to? What mark would you give yourself? Be honest.</a:t>
            </a:r>
            <a:endParaRPr lang="en-GB" sz="3500" dirty="0"/>
          </a:p>
        </p:txBody>
      </p:sp>
      <p:pic>
        <p:nvPicPr>
          <p:cNvPr id="4" name="Content Placeholder 3" descr="marks.png"/>
          <p:cNvPicPr>
            <a:picLocks noGrp="1" noChangeAspect="1"/>
          </p:cNvPicPr>
          <p:nvPr>
            <p:ph idx="1"/>
          </p:nvPr>
        </p:nvPicPr>
        <p:blipFill>
          <a:blip r:embed="rId2" cstate="print"/>
          <a:stretch>
            <a:fillRect/>
          </a:stretch>
        </p:blipFill>
        <p:spPr>
          <a:xfrm>
            <a:off x="0" y="1412776"/>
            <a:ext cx="9144000" cy="5445223"/>
          </a:xfr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could have used or 3b</a:t>
            </a:r>
            <a:endParaRPr lang="en-GB" dirty="0"/>
          </a:p>
        </p:txBody>
      </p:sp>
      <p:pic>
        <p:nvPicPr>
          <p:cNvPr id="4" name="Content Placeholder 3" descr="marks.png"/>
          <p:cNvPicPr>
            <a:picLocks noGrp="1" noChangeAspect="1"/>
          </p:cNvPicPr>
          <p:nvPr>
            <p:ph idx="1"/>
          </p:nvPr>
        </p:nvPicPr>
        <p:blipFill>
          <a:blip r:embed="rId2" cstate="print"/>
          <a:stretch>
            <a:fillRect/>
          </a:stretch>
        </p:blipFill>
        <p:spPr>
          <a:xfrm>
            <a:off x="0" y="1545148"/>
            <a:ext cx="9144000" cy="5312851"/>
          </a:xfr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Repeat the process</a:t>
            </a:r>
            <a:endParaRPr lang="en-GB" dirty="0"/>
          </a:p>
        </p:txBody>
      </p:sp>
      <p:sp>
        <p:nvSpPr>
          <p:cNvPr id="3" name="Content Placeholder 2"/>
          <p:cNvSpPr>
            <a:spLocks noGrp="1"/>
          </p:cNvSpPr>
          <p:nvPr>
            <p:ph idx="1"/>
          </p:nvPr>
        </p:nvSpPr>
        <p:spPr/>
        <p:txBody>
          <a:bodyPr/>
          <a:lstStyle/>
          <a:p>
            <a:r>
              <a:rPr lang="en-GB" dirty="0" smtClean="0"/>
              <a:t>Grab those highlighters again</a:t>
            </a:r>
          </a:p>
          <a:p>
            <a:endParaRPr lang="en-GB" dirty="0" smtClean="0"/>
          </a:p>
          <a:p>
            <a:r>
              <a:rPr lang="en-GB" dirty="0" smtClean="0"/>
              <a:t>Don’t be afraid to be BRUTAL on yourself with your responses – trust me, the examiners aren’t afraid to be.</a:t>
            </a:r>
          </a:p>
          <a:p>
            <a:endParaRPr lang="en-GB" dirty="0" smtClean="0"/>
          </a:p>
          <a:p>
            <a:r>
              <a:rPr lang="en-GB" dirty="0" smtClean="0"/>
              <a:t>If you catch your waffling now, you may be able to stop yourself from doing it in your exam.</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3300"/>
                </a:solidFill>
              </a:rPr>
              <a:t>Disrespectable Working-Class</a:t>
            </a:r>
            <a:endParaRPr lang="en-GB" dirty="0">
              <a:solidFill>
                <a:srgbClr val="FF3300"/>
              </a:solidFill>
            </a:endParaRPr>
          </a:p>
        </p:txBody>
      </p:sp>
      <p:sp>
        <p:nvSpPr>
          <p:cNvPr id="3" name="Content Placeholder 2"/>
          <p:cNvSpPr>
            <a:spLocks noGrp="1"/>
          </p:cNvSpPr>
          <p:nvPr>
            <p:ph idx="1"/>
          </p:nvPr>
        </p:nvSpPr>
        <p:spPr/>
        <p:txBody>
          <a:bodyPr>
            <a:normAutofit fontScale="92500" lnSpcReduction="20000"/>
          </a:bodyPr>
          <a:lstStyle/>
          <a:p>
            <a:r>
              <a:rPr lang="en-GB" dirty="0" smtClean="0"/>
              <a:t>There were some parts of London where most respectable men wouldn’t want to be seen, such as the working-class slums. They also wouldn’t want to be seen visiting brothels or public houses. </a:t>
            </a:r>
          </a:p>
          <a:p>
            <a:r>
              <a:rPr lang="en-GB" dirty="0" smtClean="0"/>
              <a:t>The two sides of the city – upper-class and working-class – did overlap. Some gentlemen would deliberately travel to the ‘dismal’ areas of London (where there was less chance of being recognised) to satisfy the desires they hid in public. </a:t>
            </a:r>
          </a:p>
          <a:p>
            <a:endParaRPr lang="en-GB"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448"/>
            <a:ext cx="8964488" cy="1252728"/>
          </a:xfrm>
        </p:spPr>
        <p:txBody>
          <a:bodyPr>
            <a:normAutofit/>
          </a:bodyPr>
          <a:lstStyle/>
          <a:p>
            <a:r>
              <a:rPr lang="en-GB" sz="3500" dirty="0" smtClean="0"/>
              <a:t>Did you do everything you needed to? What mark would you give yourself? Be honest.</a:t>
            </a:r>
            <a:endParaRPr lang="en-GB" sz="3500" dirty="0"/>
          </a:p>
        </p:txBody>
      </p:sp>
      <p:pic>
        <p:nvPicPr>
          <p:cNvPr id="4" name="Content Placeholder 3" descr="scheme.png"/>
          <p:cNvPicPr>
            <a:picLocks noGrp="1" noChangeAspect="1"/>
          </p:cNvPicPr>
          <p:nvPr>
            <p:ph idx="1"/>
          </p:nvPr>
        </p:nvPicPr>
        <p:blipFill>
          <a:blip r:embed="rId2" cstate="print"/>
          <a:stretch>
            <a:fillRect/>
          </a:stretch>
        </p:blipFill>
        <p:spPr>
          <a:xfrm>
            <a:off x="0" y="1478355"/>
            <a:ext cx="9144000" cy="5379645"/>
          </a:xfr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Take your responses home and re-write them.</a:t>
            </a:r>
          </a:p>
          <a:p>
            <a:endParaRPr lang="en-GB" dirty="0" smtClean="0"/>
          </a:p>
          <a:p>
            <a:r>
              <a:rPr lang="en-GB" dirty="0" smtClean="0"/>
              <a:t>All the mistakes you found, fix them! Get rid of all that WAFFLING!</a:t>
            </a:r>
          </a:p>
          <a:p>
            <a:endParaRPr lang="en-GB" dirty="0" smtClean="0"/>
          </a:p>
          <a:p>
            <a:r>
              <a:rPr lang="en-GB" dirty="0" smtClean="0"/>
              <a:t>Figure out how to improve your responses now, so you can do it the first time in your exam.</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800" dirty="0" smtClean="0">
                <a:solidFill>
                  <a:srgbClr val="FF3300"/>
                </a:solidFill>
                <a:latin typeface="Trebuchet MS" pitchFamily="34" charset="0"/>
              </a:rPr>
              <a:t>Religion versus Science in the 19th century</a:t>
            </a:r>
            <a:endParaRPr lang="en-GB" dirty="0"/>
          </a:p>
        </p:txBody>
      </p:sp>
      <p:sp>
        <p:nvSpPr>
          <p:cNvPr id="3" name="Content Placeholder 2"/>
          <p:cNvSpPr>
            <a:spLocks noGrp="1"/>
          </p:cNvSpPr>
          <p:nvPr>
            <p:ph idx="1"/>
          </p:nvPr>
        </p:nvSpPr>
        <p:spPr>
          <a:xfrm>
            <a:off x="179512" y="1556792"/>
            <a:ext cx="8784976" cy="5112568"/>
          </a:xfrm>
        </p:spPr>
        <p:txBody>
          <a:bodyPr>
            <a:normAutofit fontScale="85000" lnSpcReduction="20000"/>
          </a:bodyPr>
          <a:lstStyle/>
          <a:p>
            <a:r>
              <a:rPr lang="en-GB" dirty="0" smtClean="0"/>
              <a:t>Like many writers of the late 19</a:t>
            </a:r>
            <a:r>
              <a:rPr lang="en-GB" baseline="30000" dirty="0" smtClean="0"/>
              <a:t>th</a:t>
            </a:r>
            <a:r>
              <a:rPr lang="en-GB" dirty="0" smtClean="0"/>
              <a:t> Century, Stevenson was greatly influenced by Charles Darwin’s </a:t>
            </a:r>
            <a:r>
              <a:rPr lang="en-GB" i="1" dirty="0" smtClean="0"/>
              <a:t>The Origin of Species</a:t>
            </a:r>
            <a:r>
              <a:rPr lang="en-GB" dirty="0" smtClean="0"/>
              <a:t> published in 1859. This groundbreaking book introduced the </a:t>
            </a:r>
            <a:r>
              <a:rPr lang="en-GB" b="1" dirty="0" smtClean="0"/>
              <a:t>Theory of Evolution</a:t>
            </a:r>
            <a:r>
              <a:rPr lang="en-GB" dirty="0" smtClean="0"/>
              <a:t> in which Darwin put forward the theory that all life has evolved over millions of years. The book was (and still is) very controversial and many saw it as an attack on religion.</a:t>
            </a:r>
          </a:p>
          <a:p>
            <a:r>
              <a:rPr lang="en-GB" dirty="0" smtClean="0"/>
              <a:t>  This was a time when science and religion were beginning to appear very much at odds with each other and many people felt they had to choose between the two. </a:t>
            </a:r>
          </a:p>
          <a:p>
            <a:r>
              <a:rPr lang="en-GB" dirty="0" smtClean="0"/>
              <a:t>There was also a concern amongst religious people that science was becoming dangerous and was interfering in matters which only God had control over</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3300"/>
                </a:solidFill>
                <a:latin typeface="Trebuchet MS" panose="020B0603020202020204" pitchFamily="34" charset="0"/>
              </a:rPr>
              <a:t>Nature versus the Supernatural</a:t>
            </a:r>
            <a:endParaRPr lang="en-GB" dirty="0"/>
          </a:p>
        </p:txBody>
      </p:sp>
      <p:sp>
        <p:nvSpPr>
          <p:cNvPr id="3" name="Content Placeholder 2"/>
          <p:cNvSpPr>
            <a:spLocks noGrp="1"/>
          </p:cNvSpPr>
          <p:nvPr>
            <p:ph idx="1"/>
          </p:nvPr>
        </p:nvSpPr>
        <p:spPr>
          <a:xfrm>
            <a:off x="179512" y="1628800"/>
            <a:ext cx="8640960" cy="5040559"/>
          </a:xfrm>
        </p:spPr>
        <p:txBody>
          <a:bodyPr>
            <a:noAutofit/>
          </a:bodyPr>
          <a:lstStyle/>
          <a:p>
            <a:r>
              <a:rPr lang="en-GB" sz="2500" dirty="0" smtClean="0"/>
              <a:t>In the Victorian era there is emerging the idea that humanity itself is in constant conflict. </a:t>
            </a:r>
          </a:p>
          <a:p>
            <a:r>
              <a:rPr lang="en-GB" sz="2500" dirty="0" smtClean="0"/>
              <a:t>On the one hand, people lead calm, rational, everyday lives, but on the other hand, a darker side of humanity exists where sexual fantasies, nightmares, violence and murder dwell. It was the rational versus the irrational; nature versus the </a:t>
            </a:r>
            <a:r>
              <a:rPr lang="en-GB" sz="2500" i="1" dirty="0" smtClean="0"/>
              <a:t>supernatural</a:t>
            </a:r>
            <a:r>
              <a:rPr lang="en-GB" sz="2500" dirty="0" smtClean="0"/>
              <a:t>; good against evil. </a:t>
            </a:r>
          </a:p>
          <a:p>
            <a:r>
              <a:rPr lang="en-GB" sz="2500" dirty="0" smtClean="0"/>
              <a:t>This duality of human nature is the main theme of the novel. </a:t>
            </a:r>
          </a:p>
          <a:p>
            <a:r>
              <a:rPr lang="en-GB" sz="2500" dirty="0" smtClean="0"/>
              <a:t>The infamous </a:t>
            </a:r>
            <a:r>
              <a:rPr lang="en-GB" sz="2500" b="1" i="1" dirty="0" smtClean="0"/>
              <a:t>Jack the Ripper</a:t>
            </a:r>
            <a:r>
              <a:rPr lang="en-GB" sz="2500" dirty="0" smtClean="0"/>
              <a:t> murders occurred in London in the 1880s which seemed to reinforce the Jekyll and Hyde duality of human nature, especially as the evidence suggested that the murderer was an educated and ‘respectable’ man.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Character Breakdown</a:t>
            </a:r>
            <a:endParaRPr lang="en-GB" dirty="0"/>
          </a:p>
        </p:txBody>
      </p:sp>
      <p:sp>
        <p:nvSpPr>
          <p:cNvPr id="3" name="Content Placeholder 2"/>
          <p:cNvSpPr>
            <a:spLocks noGrp="1"/>
          </p:cNvSpPr>
          <p:nvPr>
            <p:ph idx="1"/>
          </p:nvPr>
        </p:nvSpPr>
        <p:spPr/>
        <p:txBody>
          <a:bodyPr/>
          <a:lstStyle/>
          <a:p>
            <a:pPr>
              <a:buNone/>
            </a:pPr>
            <a:r>
              <a:rPr lang="en-GB" b="1" u="sng" dirty="0" smtClean="0">
                <a:solidFill>
                  <a:srgbClr val="FF3300"/>
                </a:solidFill>
              </a:rPr>
              <a:t>Learning Question</a:t>
            </a:r>
          </a:p>
          <a:p>
            <a:r>
              <a:rPr lang="en-GB" dirty="0" smtClean="0"/>
              <a:t>What do we learn about the characters of Utterson, Enfield and Hyde in chapter one?</a:t>
            </a:r>
          </a:p>
          <a:p>
            <a:endParaRPr lang="en-GB"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179388" y="1484784"/>
            <a:ext cx="4321175" cy="4896966"/>
          </a:xfrm>
          <a:solidFill>
            <a:schemeClr val="accent1"/>
          </a:solidFill>
        </p:spPr>
        <p:txBody>
          <a:bodyPr>
            <a:normAutofit lnSpcReduction="10000"/>
          </a:bodyPr>
          <a:lstStyle/>
          <a:p>
            <a:pPr marL="0" indent="0" eaLnBrk="1" hangingPunct="1">
              <a:lnSpc>
                <a:spcPct val="90000"/>
              </a:lnSpc>
              <a:buFontTx/>
              <a:buNone/>
            </a:pPr>
            <a:endParaRPr lang="en-GB" sz="1600" b="1" dirty="0" smtClean="0">
              <a:solidFill>
                <a:schemeClr val="accent2"/>
              </a:solidFill>
              <a:latin typeface="Trebuchet MS" pitchFamily="34" charset="0"/>
            </a:endParaRPr>
          </a:p>
          <a:p>
            <a:pPr marL="0" indent="0" eaLnBrk="1" hangingPunct="1">
              <a:lnSpc>
                <a:spcPct val="90000"/>
              </a:lnSpc>
              <a:buFontTx/>
              <a:buNone/>
            </a:pPr>
            <a:r>
              <a:rPr lang="en-GB" sz="3400" dirty="0" smtClean="0">
                <a:latin typeface="Trebuchet MS" pitchFamily="34" charset="0"/>
              </a:rPr>
              <a:t>Examine the cover of </a:t>
            </a:r>
            <a:r>
              <a:rPr lang="en-GB" sz="3400" b="1" dirty="0" smtClean="0">
                <a:solidFill>
                  <a:srgbClr val="EE0415"/>
                </a:solidFill>
                <a:latin typeface="Trebuchet MS" pitchFamily="34" charset="0"/>
              </a:rPr>
              <a:t>Dr Jekyll and Mr Hyde</a:t>
            </a:r>
            <a:r>
              <a:rPr lang="en-GB" sz="3400" dirty="0" smtClean="0">
                <a:latin typeface="Trebuchet MS" pitchFamily="34" charset="0"/>
              </a:rPr>
              <a:t>.  Consider the title and author, study any illustrations and read the blurb.  What can you deduce about the setting, plot and genre of the story?</a:t>
            </a:r>
          </a:p>
        </p:txBody>
      </p:sp>
      <p:pic>
        <p:nvPicPr>
          <p:cNvPr id="14339" name="Picture 7" descr="File:Jekyll and Hyde Title.jpg"/>
          <p:cNvPicPr>
            <a:picLocks noChangeAspect="1" noChangeArrowheads="1"/>
          </p:cNvPicPr>
          <p:nvPr/>
        </p:nvPicPr>
        <p:blipFill>
          <a:blip r:embed="rId2" cstate="print"/>
          <a:srcRect/>
          <a:stretch>
            <a:fillRect/>
          </a:stretch>
        </p:blipFill>
        <p:spPr bwMode="auto">
          <a:xfrm>
            <a:off x="5003800" y="1556792"/>
            <a:ext cx="3733800" cy="4840833"/>
          </a:xfrm>
          <a:prstGeom prst="rect">
            <a:avLst/>
          </a:prstGeom>
          <a:noFill/>
          <a:ln w="9525">
            <a:noFill/>
            <a:miter lim="800000"/>
            <a:headEnd/>
            <a:tailEnd/>
          </a:ln>
        </p:spPr>
      </p:pic>
      <p:sp>
        <p:nvSpPr>
          <p:cNvPr id="4" name="TextBox 3"/>
          <p:cNvSpPr txBox="1"/>
          <p:nvPr/>
        </p:nvSpPr>
        <p:spPr>
          <a:xfrm>
            <a:off x="611560" y="332656"/>
            <a:ext cx="5544616" cy="784830"/>
          </a:xfrm>
          <a:prstGeom prst="rect">
            <a:avLst/>
          </a:prstGeom>
          <a:noFill/>
        </p:spPr>
        <p:txBody>
          <a:bodyPr wrap="square" rtlCol="0">
            <a:spAutoFit/>
          </a:bodyPr>
          <a:lstStyle/>
          <a:p>
            <a:r>
              <a:rPr lang="en-GB" sz="4500" b="1" dirty="0" smtClean="0">
                <a:solidFill>
                  <a:srgbClr val="FF3300"/>
                </a:solidFill>
              </a:rPr>
              <a:t>Predictions</a:t>
            </a:r>
            <a:endParaRPr lang="en-GB" sz="4500" b="1" dirty="0">
              <a:solidFill>
                <a:srgbClr val="FF33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the Lingo – 4 minutes</a:t>
            </a:r>
            <a:endParaRPr lang="en-GB" dirty="0"/>
          </a:p>
        </p:txBody>
      </p:sp>
      <p:sp>
        <p:nvSpPr>
          <p:cNvPr id="3" name="Content Placeholder 2"/>
          <p:cNvSpPr>
            <a:spLocks noGrp="1"/>
          </p:cNvSpPr>
          <p:nvPr>
            <p:ph idx="1"/>
          </p:nvPr>
        </p:nvSpPr>
        <p:spPr/>
        <p:txBody>
          <a:bodyPr/>
          <a:lstStyle/>
          <a:p>
            <a:r>
              <a:rPr lang="en-GB" dirty="0" smtClean="0"/>
              <a:t>Before we read the first chapter, lets take a look at some of the language that will be used.</a:t>
            </a:r>
          </a:p>
          <a:p>
            <a:endParaRPr lang="en-GB" dirty="0" smtClean="0"/>
          </a:p>
          <a:p>
            <a:r>
              <a:rPr lang="en-GB" dirty="0" smtClean="0"/>
              <a:t>With a partner, complete the Chapter 1 Mix-n-Match vocabulary worksheet.</a:t>
            </a:r>
          </a:p>
          <a:p>
            <a:endParaRPr lang="en-GB" dirty="0" smtClean="0"/>
          </a:p>
          <a:p>
            <a:r>
              <a:rPr lang="en-GB" dirty="0" smtClean="0"/>
              <a:t>Don’t leave anything blank, use a dictionary or guess based on the root of the word.</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4294967295"/>
          </p:nvPr>
        </p:nvSpPr>
        <p:spPr>
          <a:xfrm>
            <a:off x="4643438" y="549275"/>
            <a:ext cx="4321175" cy="5857875"/>
          </a:xfrm>
          <a:solidFill>
            <a:schemeClr val="accent1"/>
          </a:solidFill>
        </p:spPr>
        <p:txBody>
          <a:bodyPr>
            <a:normAutofit/>
          </a:bodyPr>
          <a:lstStyle/>
          <a:p>
            <a:pPr marL="0" indent="0" eaLnBrk="1" hangingPunct="1">
              <a:buFontTx/>
              <a:buNone/>
            </a:pPr>
            <a:r>
              <a:rPr lang="en-GB" sz="4000" b="1" dirty="0" smtClean="0">
                <a:solidFill>
                  <a:schemeClr val="accent2"/>
                </a:solidFill>
                <a:latin typeface="Trebuchet MS" pitchFamily="34" charset="0"/>
              </a:rPr>
              <a:t>Reading</a:t>
            </a:r>
          </a:p>
          <a:p>
            <a:pPr marL="0" indent="0" eaLnBrk="1" hangingPunct="1">
              <a:buFontTx/>
              <a:buNone/>
            </a:pPr>
            <a:endParaRPr lang="en-GB" sz="1600" b="1" dirty="0" smtClean="0">
              <a:solidFill>
                <a:schemeClr val="accent2"/>
              </a:solidFill>
              <a:latin typeface="Trebuchet MS" pitchFamily="34" charset="0"/>
            </a:endParaRPr>
          </a:p>
          <a:p>
            <a:pPr marL="0" indent="0" eaLnBrk="1" hangingPunct="1">
              <a:buFontTx/>
              <a:buNone/>
            </a:pPr>
            <a:r>
              <a:rPr lang="en-GB" sz="3400" dirty="0" smtClean="0">
                <a:latin typeface="Trebuchet MS" pitchFamily="34" charset="0"/>
              </a:rPr>
              <a:t>Read and discuss Chapter 1, </a:t>
            </a:r>
            <a:r>
              <a:rPr lang="en-GB" sz="3400" b="1" dirty="0" smtClean="0">
                <a:solidFill>
                  <a:srgbClr val="FF3300"/>
                </a:solidFill>
                <a:latin typeface="Trebuchet MS" pitchFamily="34" charset="0"/>
              </a:rPr>
              <a:t>Story of the Door</a:t>
            </a:r>
            <a:r>
              <a:rPr lang="en-GB" sz="3400" dirty="0" smtClean="0">
                <a:latin typeface="Trebuchet MS" pitchFamily="34" charset="0"/>
              </a:rPr>
              <a:t>.</a:t>
            </a:r>
          </a:p>
          <a:p>
            <a:pPr marL="0" indent="0" eaLnBrk="1" hangingPunct="1">
              <a:buFontTx/>
              <a:buNone/>
            </a:pPr>
            <a:endParaRPr lang="en-GB" sz="2400" dirty="0" smtClean="0">
              <a:latin typeface="Trebuchet MS" pitchFamily="34" charset="0"/>
            </a:endParaRPr>
          </a:p>
          <a:p>
            <a:pPr marL="0" indent="0" eaLnBrk="1" hangingPunct="1">
              <a:buFontTx/>
              <a:buNone/>
            </a:pPr>
            <a:r>
              <a:rPr lang="en-GB" sz="3400" dirty="0" smtClean="0">
                <a:latin typeface="Trebuchet MS" pitchFamily="34" charset="0"/>
              </a:rPr>
              <a:t>Pay close attention to the characters of Utterson, Enfield and Hyde and the language used.</a:t>
            </a:r>
          </a:p>
        </p:txBody>
      </p:sp>
      <p:pic>
        <p:nvPicPr>
          <p:cNvPr id="15364" name="Picture 5" descr="Jekyll"/>
          <p:cNvPicPr>
            <a:picLocks noChangeAspect="1" noChangeArrowheads="1"/>
          </p:cNvPicPr>
          <p:nvPr/>
        </p:nvPicPr>
        <p:blipFill>
          <a:blip r:embed="rId3" cstate="print"/>
          <a:srcRect/>
          <a:stretch>
            <a:fillRect/>
          </a:stretch>
        </p:blipFill>
        <p:spPr bwMode="auto">
          <a:xfrm>
            <a:off x="250825" y="260350"/>
            <a:ext cx="4146550" cy="637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80120"/>
          </a:xfrm>
        </p:spPr>
        <p:txBody>
          <a:bodyPr>
            <a:normAutofit fontScale="90000"/>
          </a:bodyPr>
          <a:lstStyle/>
          <a:p>
            <a:r>
              <a:rPr lang="en-GB" u="sng" dirty="0" smtClean="0"/>
              <a:t>Unit Assessment Objective Focus</a:t>
            </a:r>
            <a:endParaRPr lang="en-GB" u="sng" dirty="0"/>
          </a:p>
        </p:txBody>
      </p:sp>
      <p:sp>
        <p:nvSpPr>
          <p:cNvPr id="3" name="Content Placeholder 2"/>
          <p:cNvSpPr>
            <a:spLocks noGrp="1"/>
          </p:cNvSpPr>
          <p:nvPr>
            <p:ph idx="1"/>
          </p:nvPr>
        </p:nvSpPr>
        <p:spPr>
          <a:xfrm>
            <a:off x="457200" y="1052736"/>
            <a:ext cx="8229600" cy="5544616"/>
          </a:xfrm>
        </p:spPr>
        <p:txBody>
          <a:bodyPr>
            <a:noAutofit/>
          </a:bodyPr>
          <a:lstStyle/>
          <a:p>
            <a:pPr>
              <a:buNone/>
            </a:pPr>
            <a:endParaRPr lang="en-GB" sz="2000" b="1" dirty="0" smtClean="0"/>
          </a:p>
          <a:p>
            <a:pPr>
              <a:buNone/>
            </a:pPr>
            <a:r>
              <a:rPr lang="en-GB" sz="2500" b="1" dirty="0" smtClean="0"/>
              <a:t>AO1 </a:t>
            </a:r>
          </a:p>
          <a:p>
            <a:r>
              <a:rPr lang="en-GB" sz="2500" dirty="0" smtClean="0"/>
              <a:t>Read, understand and respond to a text.</a:t>
            </a:r>
          </a:p>
          <a:p>
            <a:r>
              <a:rPr lang="en-GB" sz="2500" dirty="0" smtClean="0"/>
              <a:t>Maintain a critical style and develop an informed personal response</a:t>
            </a:r>
          </a:p>
          <a:p>
            <a:r>
              <a:rPr lang="en-GB" sz="2500" dirty="0" smtClean="0"/>
              <a:t>Use textual references, including quotations, to support and illustrate interpretations.</a:t>
            </a:r>
          </a:p>
          <a:p>
            <a:endParaRPr lang="en-GB" sz="2500" dirty="0" smtClean="0"/>
          </a:p>
          <a:p>
            <a:pPr>
              <a:buNone/>
            </a:pPr>
            <a:r>
              <a:rPr lang="en-GB" sz="2500" b="1" dirty="0" smtClean="0"/>
              <a:t>AO2</a:t>
            </a:r>
          </a:p>
          <a:p>
            <a:r>
              <a:rPr lang="en-GB" sz="2500" dirty="0" smtClean="0"/>
              <a:t>Analyse the language, form and structure used by a writer to create meaning and effects, using relevant subject terminology where appropriate.</a:t>
            </a:r>
          </a:p>
          <a:p>
            <a:pPr>
              <a:buNone/>
            </a:pPr>
            <a:endParaRPr lang="en-GB" sz="2000" dirty="0" smtClean="0"/>
          </a:p>
          <a:p>
            <a:pPr>
              <a:buNone/>
            </a:pPr>
            <a:endParaRPr lang="en-GB" sz="1800" b="1" dirty="0" smtClean="0"/>
          </a:p>
          <a:p>
            <a:endParaRPr lang="en-GB"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2"/>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18435" name="Text Box 2"/>
          <p:cNvSpPr txBox="1">
            <a:spLocks noChangeArrowheads="1"/>
          </p:cNvSpPr>
          <p:nvPr/>
        </p:nvSpPr>
        <p:spPr bwMode="auto">
          <a:xfrm>
            <a:off x="228600" y="990600"/>
            <a:ext cx="8915400" cy="946150"/>
          </a:xfrm>
          <a:prstGeom prst="rect">
            <a:avLst/>
          </a:prstGeom>
          <a:solidFill>
            <a:schemeClr val="bg1"/>
          </a:solidFill>
          <a:ln w="9525">
            <a:noFill/>
            <a:miter lim="800000"/>
            <a:headEnd/>
            <a:tailEnd/>
          </a:ln>
        </p:spPr>
        <p:txBody>
          <a:bodyPr>
            <a:spAutoFit/>
          </a:bodyPr>
          <a:lstStyle/>
          <a:p>
            <a:pPr algn="ctr">
              <a:spcBef>
                <a:spcPct val="50000"/>
              </a:spcBef>
            </a:pPr>
            <a:r>
              <a:rPr lang="en-GB" sz="2800" b="1">
                <a:solidFill>
                  <a:srgbClr val="010066"/>
                </a:solidFill>
                <a:latin typeface="Trebuchet MS" pitchFamily="34" charset="0"/>
              </a:rPr>
              <a:t>Remember the three techniques authors use to create characters.</a:t>
            </a:r>
          </a:p>
        </p:txBody>
      </p:sp>
      <p:sp>
        <p:nvSpPr>
          <p:cNvPr id="18436" name="Text Box 3"/>
          <p:cNvSpPr txBox="1">
            <a:spLocks noChangeArrowheads="1"/>
          </p:cNvSpPr>
          <p:nvPr/>
        </p:nvSpPr>
        <p:spPr bwMode="auto">
          <a:xfrm>
            <a:off x="228600" y="5013176"/>
            <a:ext cx="8610600" cy="1823576"/>
          </a:xfrm>
          <a:prstGeom prst="rect">
            <a:avLst/>
          </a:prstGeom>
          <a:solidFill>
            <a:schemeClr val="bg1"/>
          </a:solidFill>
          <a:ln w="9525">
            <a:noFill/>
            <a:miter lim="800000"/>
            <a:headEnd/>
            <a:tailEnd/>
          </a:ln>
        </p:spPr>
        <p:txBody>
          <a:bodyPr wrap="square">
            <a:spAutoFit/>
          </a:bodyPr>
          <a:lstStyle/>
          <a:p>
            <a:pPr algn="ctr">
              <a:spcBef>
                <a:spcPct val="50000"/>
              </a:spcBef>
            </a:pPr>
            <a:r>
              <a:rPr lang="en-GB" sz="2500" dirty="0" smtClean="0">
                <a:latin typeface="Trebuchet MS" pitchFamily="34" charset="0"/>
              </a:rPr>
              <a:t>These are known as </a:t>
            </a:r>
            <a:r>
              <a:rPr lang="en-GB" sz="2500" b="1" dirty="0" smtClean="0">
                <a:solidFill>
                  <a:srgbClr val="FF3300"/>
                </a:solidFill>
                <a:latin typeface="Trebuchet MS" pitchFamily="34" charset="0"/>
              </a:rPr>
              <a:t>literary  devices</a:t>
            </a:r>
            <a:r>
              <a:rPr lang="en-GB" sz="2500" dirty="0" smtClean="0">
                <a:latin typeface="Trebuchet MS" pitchFamily="34" charset="0"/>
              </a:rPr>
              <a:t>, they are the tools used by writers to make characters come alive.</a:t>
            </a:r>
            <a:endParaRPr lang="en-GB" sz="2500" b="1" dirty="0" smtClean="0">
              <a:solidFill>
                <a:srgbClr val="010066"/>
              </a:solidFill>
              <a:latin typeface="Trebuchet MS" pitchFamily="34" charset="0"/>
            </a:endParaRPr>
          </a:p>
          <a:p>
            <a:pPr algn="ctr">
              <a:spcBef>
                <a:spcPct val="50000"/>
              </a:spcBef>
            </a:pPr>
            <a:r>
              <a:rPr lang="en-GB" sz="2500" b="1" dirty="0" smtClean="0">
                <a:solidFill>
                  <a:srgbClr val="010066"/>
                </a:solidFill>
                <a:latin typeface="Trebuchet MS" pitchFamily="34" charset="0"/>
              </a:rPr>
              <a:t>Look </a:t>
            </a:r>
            <a:r>
              <a:rPr lang="en-GB" sz="2500" b="1" dirty="0">
                <a:solidFill>
                  <a:srgbClr val="010066"/>
                </a:solidFill>
                <a:latin typeface="Trebuchet MS" pitchFamily="34" charset="0"/>
              </a:rPr>
              <a:t>out for these techniques when we are introduced to new characters in the story.</a:t>
            </a:r>
          </a:p>
        </p:txBody>
      </p:sp>
      <p:sp>
        <p:nvSpPr>
          <p:cNvPr id="34820" name="Rectangle 4"/>
          <p:cNvSpPr>
            <a:spLocks noGrp="1" noChangeArrowheads="1"/>
          </p:cNvSpPr>
          <p:nvPr>
            <p:ph type="title" idx="4294967295"/>
          </p:nvPr>
        </p:nvSpPr>
        <p:spPr>
          <a:xfrm>
            <a:off x="457200" y="274638"/>
            <a:ext cx="8229600" cy="487362"/>
          </a:xfrm>
        </p:spPr>
        <p:txBody>
          <a:bodyPr>
            <a:normAutofit fontScale="90000"/>
          </a:bodyPr>
          <a:lstStyle/>
          <a:p>
            <a:pPr eaLnBrk="1" hangingPunct="1">
              <a:defRPr/>
            </a:pPr>
            <a:r>
              <a:rPr lang="en-GB" b="1" dirty="0" smtClean="0">
                <a:solidFill>
                  <a:srgbClr val="FF3300"/>
                </a:solidFill>
                <a:effectLst>
                  <a:outerShdw blurRad="38100" dist="38100" dir="2700000" algn="tl">
                    <a:srgbClr val="C0C0C0"/>
                  </a:outerShdw>
                </a:effectLst>
                <a:latin typeface="Trebuchet MS" panose="020B0603020202020204" pitchFamily="34" charset="0"/>
              </a:rPr>
              <a:t>What to look for</a:t>
            </a:r>
          </a:p>
        </p:txBody>
      </p:sp>
      <p:sp>
        <p:nvSpPr>
          <p:cNvPr id="18438" name="Text Box 5"/>
          <p:cNvSpPr txBox="1">
            <a:spLocks noChangeArrowheads="1"/>
          </p:cNvSpPr>
          <p:nvPr/>
        </p:nvSpPr>
        <p:spPr bwMode="auto">
          <a:xfrm>
            <a:off x="3581400" y="2133600"/>
            <a:ext cx="1939925" cy="514350"/>
          </a:xfrm>
          <a:prstGeom prst="rect">
            <a:avLst/>
          </a:prstGeom>
          <a:solidFill>
            <a:schemeClr val="accent1"/>
          </a:solidFill>
          <a:ln w="57150">
            <a:solidFill>
              <a:schemeClr val="folHlink"/>
            </a:solidFill>
            <a:miter lim="800000"/>
            <a:headEnd/>
            <a:tailEnd/>
          </a:ln>
        </p:spPr>
        <p:txBody>
          <a:bodyPr>
            <a:spAutoFit/>
          </a:bodyPr>
          <a:lstStyle/>
          <a:p>
            <a:pPr algn="ctr"/>
            <a:r>
              <a:rPr lang="en-GB" sz="2400" b="1">
                <a:solidFill>
                  <a:srgbClr val="800080"/>
                </a:solidFill>
              </a:rPr>
              <a:t>Description</a:t>
            </a:r>
          </a:p>
        </p:txBody>
      </p:sp>
      <p:sp>
        <p:nvSpPr>
          <p:cNvPr id="18439" name="Text Box 6"/>
          <p:cNvSpPr txBox="1">
            <a:spLocks noChangeArrowheads="1"/>
          </p:cNvSpPr>
          <p:nvPr/>
        </p:nvSpPr>
        <p:spPr bwMode="auto">
          <a:xfrm>
            <a:off x="539750" y="4005263"/>
            <a:ext cx="1944688" cy="514350"/>
          </a:xfrm>
          <a:prstGeom prst="rect">
            <a:avLst/>
          </a:prstGeom>
          <a:solidFill>
            <a:schemeClr val="accent1"/>
          </a:solidFill>
          <a:ln w="57150">
            <a:solidFill>
              <a:schemeClr val="folHlink"/>
            </a:solidFill>
            <a:miter lim="800000"/>
            <a:headEnd/>
            <a:tailEnd/>
          </a:ln>
        </p:spPr>
        <p:txBody>
          <a:bodyPr>
            <a:spAutoFit/>
          </a:bodyPr>
          <a:lstStyle/>
          <a:p>
            <a:pPr algn="ctr"/>
            <a:r>
              <a:rPr lang="en-GB" sz="2400" b="1">
                <a:solidFill>
                  <a:srgbClr val="800080"/>
                </a:solidFill>
              </a:rPr>
              <a:t>Dialogue</a:t>
            </a:r>
          </a:p>
        </p:txBody>
      </p:sp>
      <p:sp>
        <p:nvSpPr>
          <p:cNvPr id="18440" name="Text Box 7"/>
          <p:cNvSpPr txBox="1">
            <a:spLocks noChangeArrowheads="1"/>
          </p:cNvSpPr>
          <p:nvPr/>
        </p:nvSpPr>
        <p:spPr bwMode="auto">
          <a:xfrm>
            <a:off x="6659563" y="4005263"/>
            <a:ext cx="1944687" cy="514350"/>
          </a:xfrm>
          <a:prstGeom prst="rect">
            <a:avLst/>
          </a:prstGeom>
          <a:solidFill>
            <a:schemeClr val="accent1"/>
          </a:solidFill>
          <a:ln w="57150">
            <a:solidFill>
              <a:schemeClr val="folHlink"/>
            </a:solidFill>
            <a:miter lim="800000"/>
            <a:headEnd/>
            <a:tailEnd/>
          </a:ln>
        </p:spPr>
        <p:txBody>
          <a:bodyPr>
            <a:spAutoFit/>
          </a:bodyPr>
          <a:lstStyle/>
          <a:p>
            <a:pPr algn="ctr"/>
            <a:r>
              <a:rPr lang="en-GB" sz="2400" b="1">
                <a:solidFill>
                  <a:srgbClr val="800080"/>
                </a:solidFill>
              </a:rPr>
              <a:t>Action</a:t>
            </a:r>
          </a:p>
        </p:txBody>
      </p:sp>
      <p:sp>
        <p:nvSpPr>
          <p:cNvPr id="18441" name="AutoShape 8"/>
          <p:cNvSpPr>
            <a:spLocks noChangeArrowheads="1"/>
          </p:cNvSpPr>
          <p:nvPr/>
        </p:nvSpPr>
        <p:spPr bwMode="auto">
          <a:xfrm flipH="1">
            <a:off x="3886200" y="3962400"/>
            <a:ext cx="1600200" cy="762000"/>
          </a:xfrm>
          <a:prstGeom prst="rightArrow">
            <a:avLst>
              <a:gd name="adj1" fmla="val 34583"/>
              <a:gd name="adj2" fmla="val 78050"/>
            </a:avLst>
          </a:prstGeom>
          <a:solidFill>
            <a:srgbClr val="800080"/>
          </a:solidFill>
          <a:ln w="9525">
            <a:solidFill>
              <a:schemeClr val="tx1"/>
            </a:solidFill>
            <a:miter lim="800000"/>
            <a:headEnd/>
            <a:tailEnd/>
          </a:ln>
        </p:spPr>
        <p:txBody>
          <a:bodyPr wrap="none" anchor="ctr"/>
          <a:lstStyle/>
          <a:p>
            <a:pPr eaLnBrk="1" hangingPunct="1"/>
            <a:endParaRPr lang="en-US"/>
          </a:p>
        </p:txBody>
      </p:sp>
      <p:sp>
        <p:nvSpPr>
          <p:cNvPr id="18442" name="AutoShape 9"/>
          <p:cNvSpPr>
            <a:spLocks noChangeArrowheads="1"/>
          </p:cNvSpPr>
          <p:nvPr/>
        </p:nvSpPr>
        <p:spPr bwMode="auto">
          <a:xfrm rot="8527501" flipH="1">
            <a:off x="2057400" y="2667000"/>
            <a:ext cx="1295400" cy="762000"/>
          </a:xfrm>
          <a:prstGeom prst="rightArrow">
            <a:avLst>
              <a:gd name="adj1" fmla="val 30833"/>
              <a:gd name="adj2" fmla="val 59736"/>
            </a:avLst>
          </a:prstGeom>
          <a:solidFill>
            <a:srgbClr val="800080"/>
          </a:solidFill>
          <a:ln w="9525">
            <a:solidFill>
              <a:schemeClr val="tx1"/>
            </a:solidFill>
            <a:miter lim="800000"/>
            <a:headEnd/>
            <a:tailEnd/>
          </a:ln>
        </p:spPr>
        <p:txBody>
          <a:bodyPr wrap="none" anchor="ctr"/>
          <a:lstStyle/>
          <a:p>
            <a:pPr eaLnBrk="1" hangingPunct="1"/>
            <a:endParaRPr lang="en-US"/>
          </a:p>
        </p:txBody>
      </p:sp>
      <p:sp>
        <p:nvSpPr>
          <p:cNvPr id="18443" name="AutoShape 10"/>
          <p:cNvSpPr>
            <a:spLocks noChangeArrowheads="1"/>
          </p:cNvSpPr>
          <p:nvPr/>
        </p:nvSpPr>
        <p:spPr bwMode="auto">
          <a:xfrm rot="13164435" flipH="1">
            <a:off x="6019800" y="2743200"/>
            <a:ext cx="1219200" cy="762000"/>
          </a:xfrm>
          <a:prstGeom prst="rightArrow">
            <a:avLst>
              <a:gd name="adj1" fmla="val 34583"/>
              <a:gd name="adj2" fmla="val 59467"/>
            </a:avLst>
          </a:prstGeom>
          <a:solidFill>
            <a:srgbClr val="800080"/>
          </a:solidFill>
          <a:ln w="9525">
            <a:solidFill>
              <a:schemeClr val="tx1"/>
            </a:solid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dirty="0"/>
              <a:t>Copyright 2013 Online Teaching Resources Ltd</a:t>
            </a:r>
          </a:p>
        </p:txBody>
      </p:sp>
      <p:sp>
        <p:nvSpPr>
          <p:cNvPr id="31746" name="Rectangle 2"/>
          <p:cNvSpPr>
            <a:spLocks noGrp="1" noChangeArrowheads="1"/>
          </p:cNvSpPr>
          <p:nvPr>
            <p:ph type="title" idx="4294967295"/>
          </p:nvPr>
        </p:nvSpPr>
        <p:spPr>
          <a:xfrm>
            <a:off x="0" y="122238"/>
            <a:ext cx="9144000" cy="563562"/>
          </a:xfrm>
        </p:spPr>
        <p:txBody>
          <a:bodyPr>
            <a:normAutofit fontScale="90000"/>
          </a:bodyPr>
          <a:lstStyle/>
          <a:p>
            <a:pPr eaLnBrk="1" hangingPunct="1">
              <a:defRPr/>
            </a:pPr>
            <a:r>
              <a:rPr lang="en-GB" sz="4000" b="1" dirty="0" smtClean="0">
                <a:solidFill>
                  <a:srgbClr val="FF3300"/>
                </a:solidFill>
                <a:effectLst>
                  <a:outerShdw blurRad="38100" dist="38100" dir="2700000" algn="tl">
                    <a:srgbClr val="C0C0C0"/>
                  </a:outerShdw>
                </a:effectLst>
                <a:latin typeface="Trebuchet MS" panose="020B0603020202020204" pitchFamily="34" charset="0"/>
              </a:rPr>
              <a:t> </a:t>
            </a:r>
            <a:r>
              <a:rPr lang="en-GB" sz="4800" b="1" dirty="0" smtClean="0">
                <a:solidFill>
                  <a:srgbClr val="FF3300"/>
                </a:solidFill>
                <a:effectLst>
                  <a:outerShdw blurRad="38100" dist="38100" dir="2700000" algn="tl">
                    <a:srgbClr val="C0C0C0"/>
                  </a:outerShdw>
                </a:effectLst>
                <a:latin typeface="Trebuchet MS" panose="020B0603020202020204" pitchFamily="34" charset="0"/>
              </a:rPr>
              <a:t>Mr Utterson</a:t>
            </a:r>
          </a:p>
        </p:txBody>
      </p:sp>
      <p:sp>
        <p:nvSpPr>
          <p:cNvPr id="16388" name="Rectangle 3"/>
          <p:cNvSpPr>
            <a:spLocks noGrp="1" noChangeArrowheads="1"/>
          </p:cNvSpPr>
          <p:nvPr>
            <p:ph type="body" sz="half" idx="4294967295"/>
          </p:nvPr>
        </p:nvSpPr>
        <p:spPr>
          <a:xfrm>
            <a:off x="-457200" y="762000"/>
            <a:ext cx="9601200" cy="990600"/>
          </a:xfrm>
        </p:spPr>
        <p:txBody>
          <a:bodyPr/>
          <a:lstStyle/>
          <a:p>
            <a:pPr algn="ctr" eaLnBrk="1" hangingPunct="1">
              <a:buFontTx/>
              <a:buNone/>
            </a:pPr>
            <a:r>
              <a:rPr lang="en-GB" sz="2800" dirty="0" smtClean="0">
                <a:latin typeface="Trebuchet MS" pitchFamily="34" charset="0"/>
              </a:rPr>
              <a:t>	What are your first impressions of Mr Utterson?   Find words or phrases to describe him.</a:t>
            </a:r>
          </a:p>
        </p:txBody>
      </p:sp>
      <p:sp>
        <p:nvSpPr>
          <p:cNvPr id="16389" name="Line 4"/>
          <p:cNvSpPr>
            <a:spLocks noChangeShapeType="1"/>
          </p:cNvSpPr>
          <p:nvPr/>
        </p:nvSpPr>
        <p:spPr bwMode="auto">
          <a:xfrm flipV="1">
            <a:off x="5940425" y="2819400"/>
            <a:ext cx="914400" cy="457200"/>
          </a:xfrm>
          <a:prstGeom prst="line">
            <a:avLst/>
          </a:prstGeom>
          <a:noFill/>
          <a:ln w="76200">
            <a:solidFill>
              <a:srgbClr val="800080"/>
            </a:solidFill>
            <a:round/>
            <a:headEnd/>
            <a:tailEnd type="triangle" w="med" len="med"/>
          </a:ln>
        </p:spPr>
        <p:txBody>
          <a:bodyPr/>
          <a:lstStyle/>
          <a:p>
            <a:endParaRPr lang="en-GB"/>
          </a:p>
        </p:txBody>
      </p:sp>
      <p:sp>
        <p:nvSpPr>
          <p:cNvPr id="16390" name="Line 5"/>
          <p:cNvSpPr>
            <a:spLocks noChangeShapeType="1"/>
          </p:cNvSpPr>
          <p:nvPr/>
        </p:nvSpPr>
        <p:spPr bwMode="auto">
          <a:xfrm flipV="1">
            <a:off x="5940425" y="4267200"/>
            <a:ext cx="990600" cy="0"/>
          </a:xfrm>
          <a:prstGeom prst="line">
            <a:avLst/>
          </a:prstGeom>
          <a:noFill/>
          <a:ln w="76200">
            <a:solidFill>
              <a:srgbClr val="800080"/>
            </a:solidFill>
            <a:round/>
            <a:headEnd/>
            <a:tailEnd type="triangle" w="med" len="med"/>
          </a:ln>
        </p:spPr>
        <p:txBody>
          <a:bodyPr/>
          <a:lstStyle/>
          <a:p>
            <a:endParaRPr lang="en-GB"/>
          </a:p>
        </p:txBody>
      </p:sp>
      <p:sp>
        <p:nvSpPr>
          <p:cNvPr id="16391" name="Line 6"/>
          <p:cNvSpPr>
            <a:spLocks noChangeShapeType="1"/>
          </p:cNvSpPr>
          <p:nvPr/>
        </p:nvSpPr>
        <p:spPr bwMode="auto">
          <a:xfrm>
            <a:off x="6016625" y="5562600"/>
            <a:ext cx="990600" cy="381000"/>
          </a:xfrm>
          <a:prstGeom prst="line">
            <a:avLst/>
          </a:prstGeom>
          <a:noFill/>
          <a:ln w="76200">
            <a:solidFill>
              <a:srgbClr val="800080"/>
            </a:solidFill>
            <a:round/>
            <a:headEnd/>
            <a:tailEnd type="triangle" w="med" len="med"/>
          </a:ln>
        </p:spPr>
        <p:txBody>
          <a:bodyPr/>
          <a:lstStyle/>
          <a:p>
            <a:endParaRPr lang="en-GB"/>
          </a:p>
        </p:txBody>
      </p:sp>
      <p:sp>
        <p:nvSpPr>
          <p:cNvPr id="16392" name="Line 7"/>
          <p:cNvSpPr>
            <a:spLocks noChangeShapeType="1"/>
          </p:cNvSpPr>
          <p:nvPr/>
        </p:nvSpPr>
        <p:spPr bwMode="auto">
          <a:xfrm flipH="1" flipV="1">
            <a:off x="2136775" y="2636838"/>
            <a:ext cx="990600" cy="533400"/>
          </a:xfrm>
          <a:prstGeom prst="line">
            <a:avLst/>
          </a:prstGeom>
          <a:noFill/>
          <a:ln w="76200">
            <a:solidFill>
              <a:srgbClr val="800080"/>
            </a:solidFill>
            <a:round/>
            <a:headEnd/>
            <a:tailEnd type="triangle" w="med" len="med"/>
          </a:ln>
        </p:spPr>
        <p:txBody>
          <a:bodyPr/>
          <a:lstStyle/>
          <a:p>
            <a:endParaRPr lang="en-GB"/>
          </a:p>
        </p:txBody>
      </p:sp>
      <p:sp>
        <p:nvSpPr>
          <p:cNvPr id="16393" name="Line 8"/>
          <p:cNvSpPr>
            <a:spLocks noChangeShapeType="1"/>
          </p:cNvSpPr>
          <p:nvPr/>
        </p:nvSpPr>
        <p:spPr bwMode="auto">
          <a:xfrm flipH="1" flipV="1">
            <a:off x="1984375" y="4237038"/>
            <a:ext cx="1219200" cy="0"/>
          </a:xfrm>
          <a:prstGeom prst="line">
            <a:avLst/>
          </a:prstGeom>
          <a:noFill/>
          <a:ln w="76200">
            <a:solidFill>
              <a:srgbClr val="800080"/>
            </a:solidFill>
            <a:round/>
            <a:headEnd/>
            <a:tailEnd type="triangle" w="med" len="med"/>
          </a:ln>
        </p:spPr>
        <p:txBody>
          <a:bodyPr/>
          <a:lstStyle/>
          <a:p>
            <a:endParaRPr lang="en-GB"/>
          </a:p>
        </p:txBody>
      </p:sp>
      <p:sp>
        <p:nvSpPr>
          <p:cNvPr id="16394" name="Line 9"/>
          <p:cNvSpPr>
            <a:spLocks noChangeShapeType="1"/>
          </p:cNvSpPr>
          <p:nvPr/>
        </p:nvSpPr>
        <p:spPr bwMode="auto">
          <a:xfrm flipH="1">
            <a:off x="2136775" y="5608638"/>
            <a:ext cx="1066800" cy="533400"/>
          </a:xfrm>
          <a:prstGeom prst="line">
            <a:avLst/>
          </a:prstGeom>
          <a:noFill/>
          <a:ln w="76200">
            <a:solidFill>
              <a:srgbClr val="800080"/>
            </a:solidFill>
            <a:round/>
            <a:headEnd/>
            <a:tailEnd type="triangle" w="med" len="med"/>
          </a:ln>
        </p:spPr>
        <p:txBody>
          <a:bodyPr/>
          <a:lstStyle/>
          <a:p>
            <a:endParaRPr lang="en-GB"/>
          </a:p>
        </p:txBody>
      </p:sp>
      <p:pic>
        <p:nvPicPr>
          <p:cNvPr id="16395" name="Picture 15"/>
          <p:cNvPicPr>
            <a:picLocks noChangeAspect="1" noChangeArrowheads="1"/>
          </p:cNvPicPr>
          <p:nvPr/>
        </p:nvPicPr>
        <p:blipFill>
          <a:blip r:embed="rId3" cstate="print"/>
          <a:srcRect/>
          <a:stretch>
            <a:fillRect/>
          </a:stretch>
        </p:blipFill>
        <p:spPr bwMode="auto">
          <a:xfrm>
            <a:off x="3708400" y="1773238"/>
            <a:ext cx="1698625" cy="4637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5"/>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31746" name="Rectangle 2"/>
          <p:cNvSpPr>
            <a:spLocks noGrp="1" noChangeArrowheads="1"/>
          </p:cNvSpPr>
          <p:nvPr>
            <p:ph type="title" idx="4294967295"/>
          </p:nvPr>
        </p:nvSpPr>
        <p:spPr>
          <a:xfrm>
            <a:off x="0" y="122238"/>
            <a:ext cx="9144000" cy="563562"/>
          </a:xfrm>
        </p:spPr>
        <p:txBody>
          <a:bodyPr>
            <a:normAutofit fontScale="90000"/>
          </a:bodyPr>
          <a:lstStyle/>
          <a:p>
            <a:pPr eaLnBrk="1" hangingPunct="1">
              <a:defRPr/>
            </a:pPr>
            <a:r>
              <a:rPr lang="en-GB" sz="4000" b="1" smtClean="0">
                <a:solidFill>
                  <a:srgbClr val="FF3300"/>
                </a:solidFill>
                <a:effectLst>
                  <a:outerShdw blurRad="38100" dist="38100" dir="2700000" algn="tl">
                    <a:srgbClr val="C0C0C0"/>
                  </a:outerShdw>
                </a:effectLst>
                <a:latin typeface="Trebuchet MS" panose="020B0603020202020204" pitchFamily="34" charset="0"/>
              </a:rPr>
              <a:t> </a:t>
            </a:r>
            <a:r>
              <a:rPr lang="en-GB" sz="4800" b="1" smtClean="0">
                <a:solidFill>
                  <a:srgbClr val="FF3300"/>
                </a:solidFill>
                <a:effectLst>
                  <a:outerShdw blurRad="38100" dist="38100" dir="2700000" algn="tl">
                    <a:srgbClr val="C0C0C0"/>
                  </a:outerShdw>
                </a:effectLst>
                <a:latin typeface="Trebuchet MS" panose="020B0603020202020204" pitchFamily="34" charset="0"/>
              </a:rPr>
              <a:t>Mr Enfield</a:t>
            </a:r>
          </a:p>
        </p:txBody>
      </p:sp>
      <p:sp>
        <p:nvSpPr>
          <p:cNvPr id="19460" name="Rectangle 3"/>
          <p:cNvSpPr>
            <a:spLocks noGrp="1" noChangeArrowheads="1"/>
          </p:cNvSpPr>
          <p:nvPr>
            <p:ph type="body" sz="half" idx="4294967295"/>
          </p:nvPr>
        </p:nvSpPr>
        <p:spPr>
          <a:xfrm>
            <a:off x="179388" y="762000"/>
            <a:ext cx="8964612" cy="990600"/>
          </a:xfrm>
        </p:spPr>
        <p:txBody>
          <a:bodyPr/>
          <a:lstStyle/>
          <a:p>
            <a:pPr marL="0" indent="0" algn="ctr" eaLnBrk="1" hangingPunct="1">
              <a:buFontTx/>
              <a:buNone/>
            </a:pPr>
            <a:r>
              <a:rPr lang="en-GB" sz="2400" dirty="0" smtClean="0">
                <a:latin typeface="Trebuchet MS" pitchFamily="34" charset="0"/>
              </a:rPr>
              <a:t>Now make notes about Mr. Enfield.  How is he similar and different to Utterson?   How would you describe him?</a:t>
            </a:r>
          </a:p>
        </p:txBody>
      </p:sp>
      <p:sp>
        <p:nvSpPr>
          <p:cNvPr id="19461" name="Line 4"/>
          <p:cNvSpPr>
            <a:spLocks noChangeShapeType="1"/>
          </p:cNvSpPr>
          <p:nvPr/>
        </p:nvSpPr>
        <p:spPr bwMode="auto">
          <a:xfrm flipV="1">
            <a:off x="6011863" y="2420938"/>
            <a:ext cx="914400" cy="457200"/>
          </a:xfrm>
          <a:prstGeom prst="line">
            <a:avLst/>
          </a:prstGeom>
          <a:noFill/>
          <a:ln w="76200">
            <a:solidFill>
              <a:srgbClr val="800080"/>
            </a:solidFill>
            <a:round/>
            <a:headEnd/>
            <a:tailEnd type="triangle" w="med" len="med"/>
          </a:ln>
        </p:spPr>
        <p:txBody>
          <a:bodyPr/>
          <a:lstStyle/>
          <a:p>
            <a:endParaRPr lang="en-GB"/>
          </a:p>
        </p:txBody>
      </p:sp>
      <p:sp>
        <p:nvSpPr>
          <p:cNvPr id="19462" name="Line 5"/>
          <p:cNvSpPr>
            <a:spLocks noChangeShapeType="1"/>
          </p:cNvSpPr>
          <p:nvPr/>
        </p:nvSpPr>
        <p:spPr bwMode="auto">
          <a:xfrm flipV="1">
            <a:off x="6011863" y="3868738"/>
            <a:ext cx="990600" cy="0"/>
          </a:xfrm>
          <a:prstGeom prst="line">
            <a:avLst/>
          </a:prstGeom>
          <a:noFill/>
          <a:ln w="76200">
            <a:solidFill>
              <a:srgbClr val="800080"/>
            </a:solidFill>
            <a:round/>
            <a:headEnd/>
            <a:tailEnd type="triangle" w="med" len="med"/>
          </a:ln>
        </p:spPr>
        <p:txBody>
          <a:bodyPr/>
          <a:lstStyle/>
          <a:p>
            <a:endParaRPr lang="en-GB"/>
          </a:p>
        </p:txBody>
      </p:sp>
      <p:sp>
        <p:nvSpPr>
          <p:cNvPr id="19463" name="Line 6"/>
          <p:cNvSpPr>
            <a:spLocks noChangeShapeType="1"/>
          </p:cNvSpPr>
          <p:nvPr/>
        </p:nvSpPr>
        <p:spPr bwMode="auto">
          <a:xfrm>
            <a:off x="6088063" y="5164138"/>
            <a:ext cx="990600" cy="381000"/>
          </a:xfrm>
          <a:prstGeom prst="line">
            <a:avLst/>
          </a:prstGeom>
          <a:noFill/>
          <a:ln w="76200">
            <a:solidFill>
              <a:srgbClr val="800080"/>
            </a:solidFill>
            <a:round/>
            <a:headEnd/>
            <a:tailEnd type="triangle" w="med" len="med"/>
          </a:ln>
        </p:spPr>
        <p:txBody>
          <a:bodyPr/>
          <a:lstStyle/>
          <a:p>
            <a:endParaRPr lang="en-GB"/>
          </a:p>
        </p:txBody>
      </p:sp>
      <p:sp>
        <p:nvSpPr>
          <p:cNvPr id="19464" name="Line 7"/>
          <p:cNvSpPr>
            <a:spLocks noChangeShapeType="1"/>
          </p:cNvSpPr>
          <p:nvPr/>
        </p:nvSpPr>
        <p:spPr bwMode="auto">
          <a:xfrm flipH="1" flipV="1">
            <a:off x="2268538" y="2328863"/>
            <a:ext cx="990600" cy="533400"/>
          </a:xfrm>
          <a:prstGeom prst="line">
            <a:avLst/>
          </a:prstGeom>
          <a:noFill/>
          <a:ln w="76200">
            <a:solidFill>
              <a:srgbClr val="800080"/>
            </a:solidFill>
            <a:round/>
            <a:headEnd/>
            <a:tailEnd type="triangle" w="med" len="med"/>
          </a:ln>
        </p:spPr>
        <p:txBody>
          <a:bodyPr/>
          <a:lstStyle/>
          <a:p>
            <a:endParaRPr lang="en-GB"/>
          </a:p>
        </p:txBody>
      </p:sp>
      <p:sp>
        <p:nvSpPr>
          <p:cNvPr id="19465" name="Line 8"/>
          <p:cNvSpPr>
            <a:spLocks noChangeShapeType="1"/>
          </p:cNvSpPr>
          <p:nvPr/>
        </p:nvSpPr>
        <p:spPr bwMode="auto">
          <a:xfrm flipH="1" flipV="1">
            <a:off x="2116138" y="3929063"/>
            <a:ext cx="1219200" cy="0"/>
          </a:xfrm>
          <a:prstGeom prst="line">
            <a:avLst/>
          </a:prstGeom>
          <a:noFill/>
          <a:ln w="76200">
            <a:solidFill>
              <a:srgbClr val="800080"/>
            </a:solidFill>
            <a:round/>
            <a:headEnd/>
            <a:tailEnd type="triangle" w="med" len="med"/>
          </a:ln>
        </p:spPr>
        <p:txBody>
          <a:bodyPr/>
          <a:lstStyle/>
          <a:p>
            <a:endParaRPr lang="en-GB"/>
          </a:p>
        </p:txBody>
      </p:sp>
      <p:sp>
        <p:nvSpPr>
          <p:cNvPr id="19466" name="Line 9"/>
          <p:cNvSpPr>
            <a:spLocks noChangeShapeType="1"/>
          </p:cNvSpPr>
          <p:nvPr/>
        </p:nvSpPr>
        <p:spPr bwMode="auto">
          <a:xfrm flipH="1">
            <a:off x="2268538" y="5300663"/>
            <a:ext cx="1066800" cy="533400"/>
          </a:xfrm>
          <a:prstGeom prst="line">
            <a:avLst/>
          </a:prstGeom>
          <a:noFill/>
          <a:ln w="76200">
            <a:solidFill>
              <a:srgbClr val="800080"/>
            </a:solidFill>
            <a:round/>
            <a:headEnd/>
            <a:tailEnd type="triangle" w="med" len="med"/>
          </a:ln>
        </p:spPr>
        <p:txBody>
          <a:bodyPr/>
          <a:lstStyle/>
          <a:p>
            <a:endParaRPr lang="en-GB"/>
          </a:p>
        </p:txBody>
      </p:sp>
      <p:pic>
        <p:nvPicPr>
          <p:cNvPr id="19467" name="Picture 13"/>
          <p:cNvPicPr>
            <a:picLocks noChangeAspect="1" noChangeArrowheads="1"/>
          </p:cNvPicPr>
          <p:nvPr/>
        </p:nvPicPr>
        <p:blipFill>
          <a:blip r:embed="rId3" cstate="print"/>
          <a:srcRect/>
          <a:stretch>
            <a:fillRect/>
          </a:stretch>
        </p:blipFill>
        <p:spPr bwMode="auto">
          <a:xfrm>
            <a:off x="3779838" y="2133600"/>
            <a:ext cx="1606550" cy="397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5"/>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31746" name="Rectangle 2"/>
          <p:cNvSpPr>
            <a:spLocks noGrp="1" noChangeArrowheads="1"/>
          </p:cNvSpPr>
          <p:nvPr>
            <p:ph type="title" idx="4294967295"/>
          </p:nvPr>
        </p:nvSpPr>
        <p:spPr>
          <a:xfrm>
            <a:off x="0" y="122238"/>
            <a:ext cx="9144000" cy="563562"/>
          </a:xfrm>
        </p:spPr>
        <p:txBody>
          <a:bodyPr>
            <a:normAutofit fontScale="90000"/>
          </a:bodyPr>
          <a:lstStyle/>
          <a:p>
            <a:pPr eaLnBrk="1" hangingPunct="1">
              <a:defRPr/>
            </a:pPr>
            <a:r>
              <a:rPr lang="en-GB" sz="4000" b="1" smtClean="0">
                <a:solidFill>
                  <a:srgbClr val="FF3300"/>
                </a:solidFill>
                <a:effectLst>
                  <a:outerShdw blurRad="38100" dist="38100" dir="2700000" algn="tl">
                    <a:srgbClr val="C0C0C0"/>
                  </a:outerShdw>
                </a:effectLst>
                <a:latin typeface="Trebuchet MS" panose="020B0603020202020204" pitchFamily="34" charset="0"/>
              </a:rPr>
              <a:t> </a:t>
            </a:r>
            <a:r>
              <a:rPr lang="en-GB" sz="4800" b="1" smtClean="0">
                <a:solidFill>
                  <a:srgbClr val="FF3300"/>
                </a:solidFill>
                <a:effectLst>
                  <a:outerShdw blurRad="38100" dist="38100" dir="2700000" algn="tl">
                    <a:srgbClr val="C0C0C0"/>
                  </a:outerShdw>
                </a:effectLst>
                <a:latin typeface="Trebuchet MS" panose="020B0603020202020204" pitchFamily="34" charset="0"/>
              </a:rPr>
              <a:t>Mr Hyde</a:t>
            </a:r>
          </a:p>
        </p:txBody>
      </p:sp>
      <p:sp>
        <p:nvSpPr>
          <p:cNvPr id="20484" name="Rectangle 3"/>
          <p:cNvSpPr>
            <a:spLocks noGrp="1" noChangeArrowheads="1"/>
          </p:cNvSpPr>
          <p:nvPr>
            <p:ph type="body" sz="half" idx="4294967295"/>
          </p:nvPr>
        </p:nvSpPr>
        <p:spPr>
          <a:xfrm>
            <a:off x="179388" y="765175"/>
            <a:ext cx="8856662" cy="990600"/>
          </a:xfrm>
        </p:spPr>
        <p:txBody>
          <a:bodyPr>
            <a:normAutofit lnSpcReduction="10000"/>
          </a:bodyPr>
          <a:lstStyle/>
          <a:p>
            <a:pPr marL="0" indent="0" algn="ctr" eaLnBrk="1" hangingPunct="1">
              <a:lnSpc>
                <a:spcPct val="80000"/>
              </a:lnSpc>
              <a:buFontTx/>
              <a:buNone/>
            </a:pPr>
            <a:r>
              <a:rPr lang="en-GB" sz="2400" smtClean="0">
                <a:latin typeface="Trebuchet MS" pitchFamily="34" charset="0"/>
              </a:rPr>
              <a:t>What are your first impressions of Mr Hyde?   How does the author use description, dialogue and action to convey his character?</a:t>
            </a:r>
          </a:p>
        </p:txBody>
      </p:sp>
      <p:sp>
        <p:nvSpPr>
          <p:cNvPr id="20485" name="Line 4"/>
          <p:cNvSpPr>
            <a:spLocks noChangeShapeType="1"/>
          </p:cNvSpPr>
          <p:nvPr/>
        </p:nvSpPr>
        <p:spPr bwMode="auto">
          <a:xfrm flipV="1">
            <a:off x="6781800" y="2819400"/>
            <a:ext cx="914400" cy="457200"/>
          </a:xfrm>
          <a:prstGeom prst="line">
            <a:avLst/>
          </a:prstGeom>
          <a:noFill/>
          <a:ln w="76200">
            <a:solidFill>
              <a:srgbClr val="800080"/>
            </a:solidFill>
            <a:round/>
            <a:headEnd/>
            <a:tailEnd type="triangle" w="med" len="med"/>
          </a:ln>
        </p:spPr>
        <p:txBody>
          <a:bodyPr/>
          <a:lstStyle/>
          <a:p>
            <a:endParaRPr lang="en-GB"/>
          </a:p>
        </p:txBody>
      </p:sp>
      <p:sp>
        <p:nvSpPr>
          <p:cNvPr id="20486" name="Line 5"/>
          <p:cNvSpPr>
            <a:spLocks noChangeShapeType="1"/>
          </p:cNvSpPr>
          <p:nvPr/>
        </p:nvSpPr>
        <p:spPr bwMode="auto">
          <a:xfrm flipV="1">
            <a:off x="6781800" y="4267200"/>
            <a:ext cx="990600" cy="0"/>
          </a:xfrm>
          <a:prstGeom prst="line">
            <a:avLst/>
          </a:prstGeom>
          <a:noFill/>
          <a:ln w="76200">
            <a:solidFill>
              <a:srgbClr val="800080"/>
            </a:solidFill>
            <a:round/>
            <a:headEnd/>
            <a:tailEnd type="triangle" w="med" len="med"/>
          </a:ln>
        </p:spPr>
        <p:txBody>
          <a:bodyPr/>
          <a:lstStyle/>
          <a:p>
            <a:endParaRPr lang="en-GB"/>
          </a:p>
        </p:txBody>
      </p:sp>
      <p:sp>
        <p:nvSpPr>
          <p:cNvPr id="20487" name="Line 6"/>
          <p:cNvSpPr>
            <a:spLocks noChangeShapeType="1"/>
          </p:cNvSpPr>
          <p:nvPr/>
        </p:nvSpPr>
        <p:spPr bwMode="auto">
          <a:xfrm>
            <a:off x="6858000" y="5562600"/>
            <a:ext cx="990600" cy="381000"/>
          </a:xfrm>
          <a:prstGeom prst="line">
            <a:avLst/>
          </a:prstGeom>
          <a:noFill/>
          <a:ln w="76200">
            <a:solidFill>
              <a:srgbClr val="800080"/>
            </a:solidFill>
            <a:round/>
            <a:headEnd/>
            <a:tailEnd type="triangle" w="med" len="med"/>
          </a:ln>
        </p:spPr>
        <p:txBody>
          <a:bodyPr/>
          <a:lstStyle/>
          <a:p>
            <a:endParaRPr lang="en-GB"/>
          </a:p>
        </p:txBody>
      </p:sp>
      <p:sp>
        <p:nvSpPr>
          <p:cNvPr id="20488" name="Line 7"/>
          <p:cNvSpPr>
            <a:spLocks noChangeShapeType="1"/>
          </p:cNvSpPr>
          <p:nvPr/>
        </p:nvSpPr>
        <p:spPr bwMode="auto">
          <a:xfrm flipH="1" flipV="1">
            <a:off x="1524000" y="2667000"/>
            <a:ext cx="990600" cy="533400"/>
          </a:xfrm>
          <a:prstGeom prst="line">
            <a:avLst/>
          </a:prstGeom>
          <a:noFill/>
          <a:ln w="76200">
            <a:solidFill>
              <a:srgbClr val="800080"/>
            </a:solidFill>
            <a:round/>
            <a:headEnd/>
            <a:tailEnd type="triangle" w="med" len="med"/>
          </a:ln>
        </p:spPr>
        <p:txBody>
          <a:bodyPr/>
          <a:lstStyle/>
          <a:p>
            <a:endParaRPr lang="en-GB"/>
          </a:p>
        </p:txBody>
      </p:sp>
      <p:sp>
        <p:nvSpPr>
          <p:cNvPr id="20489" name="Line 8"/>
          <p:cNvSpPr>
            <a:spLocks noChangeShapeType="1"/>
          </p:cNvSpPr>
          <p:nvPr/>
        </p:nvSpPr>
        <p:spPr bwMode="auto">
          <a:xfrm flipH="1" flipV="1">
            <a:off x="1371600" y="4267200"/>
            <a:ext cx="1219200" cy="0"/>
          </a:xfrm>
          <a:prstGeom prst="line">
            <a:avLst/>
          </a:prstGeom>
          <a:noFill/>
          <a:ln w="76200">
            <a:solidFill>
              <a:srgbClr val="800080"/>
            </a:solidFill>
            <a:round/>
            <a:headEnd/>
            <a:tailEnd type="triangle" w="med" len="med"/>
          </a:ln>
        </p:spPr>
        <p:txBody>
          <a:bodyPr/>
          <a:lstStyle/>
          <a:p>
            <a:endParaRPr lang="en-GB"/>
          </a:p>
        </p:txBody>
      </p:sp>
      <p:sp>
        <p:nvSpPr>
          <p:cNvPr id="20490" name="Line 9"/>
          <p:cNvSpPr>
            <a:spLocks noChangeShapeType="1"/>
          </p:cNvSpPr>
          <p:nvPr/>
        </p:nvSpPr>
        <p:spPr bwMode="auto">
          <a:xfrm flipH="1">
            <a:off x="1524000" y="5638800"/>
            <a:ext cx="1066800" cy="533400"/>
          </a:xfrm>
          <a:prstGeom prst="line">
            <a:avLst/>
          </a:prstGeom>
          <a:noFill/>
          <a:ln w="76200">
            <a:solidFill>
              <a:srgbClr val="800080"/>
            </a:solidFill>
            <a:round/>
            <a:headEnd/>
            <a:tailEnd type="triangle" w="med" len="med"/>
          </a:ln>
        </p:spPr>
        <p:txBody>
          <a:bodyPr/>
          <a:lstStyle/>
          <a:p>
            <a:endParaRPr lang="en-GB"/>
          </a:p>
        </p:txBody>
      </p:sp>
      <p:pic>
        <p:nvPicPr>
          <p:cNvPr id="20491" name="Picture 3" descr="File:James Norval - Verlore siel 1934.jpg"/>
          <p:cNvPicPr>
            <a:picLocks noChangeAspect="1" noChangeArrowheads="1"/>
          </p:cNvPicPr>
          <p:nvPr/>
        </p:nvPicPr>
        <p:blipFill>
          <a:blip r:embed="rId2" cstate="print"/>
          <a:srcRect/>
          <a:stretch>
            <a:fillRect/>
          </a:stretch>
        </p:blipFill>
        <p:spPr bwMode="auto">
          <a:xfrm>
            <a:off x="2987675" y="2060575"/>
            <a:ext cx="3411538" cy="424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Language and Characters</a:t>
            </a:r>
            <a:endParaRPr lang="en-GB" dirty="0"/>
          </a:p>
        </p:txBody>
      </p:sp>
      <p:sp>
        <p:nvSpPr>
          <p:cNvPr id="3" name="Content Placeholder 2"/>
          <p:cNvSpPr>
            <a:spLocks noGrp="1"/>
          </p:cNvSpPr>
          <p:nvPr>
            <p:ph idx="1"/>
          </p:nvPr>
        </p:nvSpPr>
        <p:spPr/>
        <p:txBody>
          <a:bodyPr/>
          <a:lstStyle/>
          <a:p>
            <a:r>
              <a:rPr lang="en-GB" dirty="0" smtClean="0"/>
              <a:t>Choose either Utterson or Enfield and a minimum of 2 words Stevenson used to describe them in chapter one. Write a PEAL paragraph examining what these words tell the reader about the character and why Stevenson might have chosen those words. Remember to consider what impact these words have on the reader and what connotations may exist.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Language</a:t>
            </a:r>
            <a:endParaRPr lang="en-GB" dirty="0"/>
          </a:p>
        </p:txBody>
      </p:sp>
      <p:sp>
        <p:nvSpPr>
          <p:cNvPr id="3" name="Content Placeholder 2"/>
          <p:cNvSpPr>
            <a:spLocks noGrp="1"/>
          </p:cNvSpPr>
          <p:nvPr>
            <p:ph idx="1"/>
          </p:nvPr>
        </p:nvSpPr>
        <p:spPr/>
        <p:txBody>
          <a:bodyPr numCol="1">
            <a:normAutofit/>
          </a:bodyPr>
          <a:lstStyle/>
          <a:p>
            <a:pPr>
              <a:buNone/>
            </a:pPr>
            <a:r>
              <a:rPr lang="en-GB" b="1" u="sng" dirty="0" smtClean="0">
                <a:solidFill>
                  <a:srgbClr val="FF3300"/>
                </a:solidFill>
              </a:rPr>
              <a:t>Learning Question</a:t>
            </a:r>
          </a:p>
          <a:p>
            <a:r>
              <a:rPr lang="en-GB" dirty="0" smtClean="0"/>
              <a:t>How does Stevenson use contrasting language in the novel to create effect?</a:t>
            </a:r>
          </a:p>
          <a:p>
            <a:r>
              <a:rPr lang="en-GB" dirty="0" smtClean="0"/>
              <a:t>What do we learn about the character of Hyde?</a:t>
            </a:r>
          </a:p>
          <a:p>
            <a:endParaRPr lang="en-GB" dirty="0" smtClean="0"/>
          </a:p>
          <a:p>
            <a:r>
              <a:rPr lang="en-GB" dirty="0" smtClean="0"/>
              <a:t>Key Words:</a:t>
            </a:r>
          </a:p>
          <a:p>
            <a:pPr lvl="1"/>
            <a:r>
              <a:rPr lang="en-GB" sz="2000" b="1" dirty="0" smtClean="0"/>
              <a:t>Endorse</a:t>
            </a:r>
            <a:r>
              <a:rPr lang="en-GB" sz="2000" dirty="0" smtClean="0"/>
              <a:t>, </a:t>
            </a:r>
            <a:r>
              <a:rPr lang="en-GB" sz="2000" b="1" dirty="0" smtClean="0"/>
              <a:t>decease</a:t>
            </a:r>
            <a:r>
              <a:rPr lang="en-GB" sz="2000" dirty="0" smtClean="0"/>
              <a:t>, </a:t>
            </a:r>
            <a:r>
              <a:rPr lang="en-GB" sz="2000" b="1" dirty="0" smtClean="0"/>
              <a:t>benefactor</a:t>
            </a:r>
            <a:r>
              <a:rPr lang="en-GB" sz="2000" dirty="0" smtClean="0"/>
              <a:t>, </a:t>
            </a:r>
            <a:r>
              <a:rPr lang="en-GB" sz="2000" b="1" dirty="0" smtClean="0"/>
              <a:t>protégé</a:t>
            </a:r>
            <a:r>
              <a:rPr lang="en-GB" sz="2000" dirty="0" smtClean="0"/>
              <a:t>, </a:t>
            </a:r>
            <a:r>
              <a:rPr lang="en-GB" sz="2000" b="1" dirty="0" smtClean="0"/>
              <a:t>conveyance</a:t>
            </a:r>
            <a:r>
              <a:rPr lang="en-GB" sz="2000" dirty="0" smtClean="0"/>
              <a:t>, </a:t>
            </a:r>
            <a:r>
              <a:rPr lang="en-GB" sz="2000" b="1" dirty="0" smtClean="0"/>
              <a:t>labyrinths</a:t>
            </a:r>
            <a:r>
              <a:rPr lang="en-GB" sz="2000" dirty="0" smtClean="0"/>
              <a:t>, i</a:t>
            </a:r>
            <a:r>
              <a:rPr lang="en-GB" sz="2000" b="1" dirty="0" smtClean="0"/>
              <a:t>nordinate</a:t>
            </a:r>
            <a:r>
              <a:rPr lang="en-GB" sz="2000" dirty="0" smtClean="0"/>
              <a:t>, </a:t>
            </a:r>
            <a:r>
              <a:rPr lang="en-GB" sz="2000" b="1" dirty="0" smtClean="0"/>
              <a:t>condone</a:t>
            </a:r>
            <a:r>
              <a:rPr lang="en-GB" sz="2000" dirty="0" smtClean="0"/>
              <a:t>, </a:t>
            </a:r>
            <a:r>
              <a:rPr lang="en-GB" sz="2000" b="1" dirty="0" smtClean="0"/>
              <a:t>iniquity, troglodytic.</a:t>
            </a:r>
            <a:endParaRPr lang="en-GB" sz="2000" dirty="0" smtClean="0"/>
          </a:p>
          <a:p>
            <a:pPr lvl="1"/>
            <a:endParaRPr lang="en-GB" dirty="0" smtClean="0"/>
          </a:p>
          <a:p>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251907" name="Text Box 3"/>
          <p:cNvSpPr txBox="1">
            <a:spLocks noChangeArrowheads="1"/>
          </p:cNvSpPr>
          <p:nvPr/>
        </p:nvSpPr>
        <p:spPr bwMode="auto">
          <a:xfrm>
            <a:off x="762000" y="0"/>
            <a:ext cx="7620000" cy="762000"/>
          </a:xfrm>
          <a:prstGeom prst="rect">
            <a:avLst/>
          </a:prstGeom>
          <a:noFill/>
          <a:ln>
            <a:noFill/>
          </a:ln>
          <a:effectLst/>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spcBef>
                <a:spcPct val="50000"/>
              </a:spcBef>
              <a:defRPr/>
            </a:pPr>
            <a:r>
              <a:rPr lang="en-GB" sz="4400" b="1" dirty="0" smtClean="0">
                <a:solidFill>
                  <a:srgbClr val="FF3300"/>
                </a:solidFill>
                <a:effectLst>
                  <a:outerShdw blurRad="38100" dist="38100" dir="2700000" algn="tl">
                    <a:srgbClr val="C0C0C0"/>
                  </a:outerShdw>
                </a:effectLst>
                <a:latin typeface="Trebuchet MS" panose="020B0603020202020204" pitchFamily="34" charset="0"/>
              </a:rPr>
              <a:t>Contrasting Language</a:t>
            </a:r>
          </a:p>
        </p:txBody>
      </p:sp>
      <p:sp>
        <p:nvSpPr>
          <p:cNvPr id="24580" name="Text Box 4"/>
          <p:cNvSpPr txBox="1">
            <a:spLocks noChangeArrowheads="1"/>
          </p:cNvSpPr>
          <p:nvPr/>
        </p:nvSpPr>
        <p:spPr bwMode="auto">
          <a:xfrm>
            <a:off x="250825" y="765175"/>
            <a:ext cx="8591550" cy="5035550"/>
          </a:xfrm>
          <a:prstGeom prst="rect">
            <a:avLst/>
          </a:prstGeom>
          <a:solidFill>
            <a:schemeClr val="accent1"/>
          </a:solidFill>
          <a:ln w="9525">
            <a:noFill/>
            <a:miter lim="800000"/>
            <a:headEnd/>
            <a:tailEnd/>
          </a:ln>
        </p:spPr>
        <p:txBody>
          <a:bodyPr>
            <a:spAutoFit/>
          </a:bodyPr>
          <a:lstStyle/>
          <a:p>
            <a:r>
              <a:rPr lang="en-GB" sz="1800" dirty="0">
                <a:latin typeface="Trebuchet MS" pitchFamily="34" charset="0"/>
              </a:rPr>
              <a:t>In Chapter 1 the reader is introduced to three contrasting characters – Mr Enfield, Mr Utterson and Mr Hyde.  These men represent different types of people.  Enfield is a rather shallow ‘man about town’ who chooses not to think about unpleasant things too much as it upsets his view of the world.  Utterson is a much more thoughtful man than Enfield.  He is rational and scientific and ‘a lover of the sane and customary sides of life'.  He is very much representative of the average reader of the Victorian era.  In stark contrast is Mr Hyde - a violent, immoral and secretive man who strikes fear into the hearts of others.</a:t>
            </a:r>
          </a:p>
          <a:p>
            <a:endParaRPr lang="en-GB" sz="1800" dirty="0">
              <a:latin typeface="Trebuchet MS" pitchFamily="34" charset="0"/>
            </a:endParaRPr>
          </a:p>
          <a:p>
            <a:r>
              <a:rPr lang="en-GB" sz="1800" dirty="0">
                <a:latin typeface="Trebuchet MS" pitchFamily="34" charset="0"/>
              </a:rPr>
              <a:t>Contrast is not only used to compare the people but also the places in the story.  Consider the description of London in Chapter 1 as Enfield and Utterson walk the streets in the opening pages.  Discuss the following questions:</a:t>
            </a:r>
          </a:p>
          <a:p>
            <a:endParaRPr lang="en-GB" sz="1800" dirty="0">
              <a:latin typeface="Trebuchet MS" pitchFamily="34" charset="0"/>
            </a:endParaRPr>
          </a:p>
          <a:p>
            <a:pPr>
              <a:buFontTx/>
              <a:buAutoNum type="arabicPeriod"/>
            </a:pPr>
            <a:r>
              <a:rPr lang="en-GB" sz="1800" dirty="0">
                <a:latin typeface="Trebuchet MS" pitchFamily="34" charset="0"/>
              </a:rPr>
              <a:t> How does Stevenson use contrast to describe the city streets?</a:t>
            </a:r>
          </a:p>
          <a:p>
            <a:pPr>
              <a:buFontTx/>
              <a:buAutoNum type="arabicPeriod"/>
            </a:pPr>
            <a:r>
              <a:rPr lang="en-GB" sz="1800" dirty="0">
                <a:latin typeface="Trebuchet MS" pitchFamily="34" charset="0"/>
              </a:rPr>
              <a:t> What could Stevenson be saying about London?</a:t>
            </a:r>
          </a:p>
          <a:p>
            <a:pPr>
              <a:buFontTx/>
              <a:buAutoNum type="arabicPeriod"/>
            </a:pPr>
            <a:r>
              <a:rPr lang="en-GB" sz="1800" dirty="0">
                <a:latin typeface="Trebuchet MS" pitchFamily="34" charset="0"/>
              </a:rPr>
              <a:t> How does the building Hyde entered contrast with its surroundings?</a:t>
            </a:r>
          </a:p>
          <a:p>
            <a:pPr>
              <a:buFontTx/>
              <a:buAutoNum type="arabicPeriod"/>
            </a:pPr>
            <a:r>
              <a:rPr lang="en-GB" sz="1800" dirty="0">
                <a:latin typeface="Trebuchet MS" pitchFamily="34" charset="0"/>
              </a:rPr>
              <a:t> How can contrast create mood?</a:t>
            </a:r>
          </a:p>
          <a:p>
            <a:pPr>
              <a:buFontTx/>
              <a:buAutoNum type="arabicPeriod"/>
            </a:pPr>
            <a:r>
              <a:rPr lang="en-GB" sz="1800" dirty="0">
                <a:latin typeface="Trebuchet MS" pitchFamily="34" charset="0"/>
              </a:rPr>
              <a:t> How can contrast convey theme?</a:t>
            </a:r>
          </a:p>
        </p:txBody>
      </p:sp>
      <p:pic>
        <p:nvPicPr>
          <p:cNvPr id="24581" name="Picture 5" descr="MC900200331[1]"/>
          <p:cNvPicPr>
            <a:picLocks noChangeAspect="1" noChangeArrowheads="1"/>
          </p:cNvPicPr>
          <p:nvPr/>
        </p:nvPicPr>
        <p:blipFill>
          <a:blip r:embed="rId2" cstate="print"/>
          <a:srcRect/>
          <a:stretch>
            <a:fillRect/>
          </a:stretch>
        </p:blipFill>
        <p:spPr bwMode="auto">
          <a:xfrm>
            <a:off x="6084888" y="5491163"/>
            <a:ext cx="2908300" cy="123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25603" name="Rectangle 2"/>
          <p:cNvSpPr>
            <a:spLocks noGrp="1" noChangeArrowheads="1"/>
          </p:cNvSpPr>
          <p:nvPr>
            <p:ph type="body" idx="4294967295"/>
          </p:nvPr>
        </p:nvSpPr>
        <p:spPr>
          <a:xfrm>
            <a:off x="323850" y="476250"/>
            <a:ext cx="4321175" cy="5857875"/>
          </a:xfrm>
          <a:solidFill>
            <a:schemeClr val="accent1"/>
          </a:solidFill>
        </p:spPr>
        <p:txBody>
          <a:bodyPr/>
          <a:lstStyle/>
          <a:p>
            <a:pPr marL="0" indent="0" eaLnBrk="1" hangingPunct="1">
              <a:buFontTx/>
              <a:buNone/>
            </a:pPr>
            <a:r>
              <a:rPr lang="en-GB" sz="4000" b="1" dirty="0" smtClean="0">
                <a:solidFill>
                  <a:schemeClr val="accent2"/>
                </a:solidFill>
                <a:latin typeface="Trebuchet MS" pitchFamily="34" charset="0"/>
              </a:rPr>
              <a:t>Reading</a:t>
            </a:r>
          </a:p>
          <a:p>
            <a:pPr marL="0" indent="0" eaLnBrk="1" hangingPunct="1">
              <a:buFontTx/>
              <a:buNone/>
            </a:pPr>
            <a:endParaRPr lang="en-GB" sz="1600" b="1" dirty="0" smtClean="0">
              <a:solidFill>
                <a:schemeClr val="accent2"/>
              </a:solidFill>
              <a:latin typeface="Trebuchet MS" pitchFamily="34" charset="0"/>
            </a:endParaRPr>
          </a:p>
          <a:p>
            <a:pPr marL="0" indent="0" eaLnBrk="1" hangingPunct="1">
              <a:buFontTx/>
              <a:buNone/>
            </a:pPr>
            <a:r>
              <a:rPr lang="en-GB" sz="3400" dirty="0" smtClean="0">
                <a:latin typeface="Trebuchet MS" pitchFamily="34" charset="0"/>
              </a:rPr>
              <a:t>Read and discuss Chapter 2, </a:t>
            </a:r>
            <a:r>
              <a:rPr lang="en-GB" sz="3400" b="1" dirty="0" smtClean="0">
                <a:solidFill>
                  <a:srgbClr val="FF3300"/>
                </a:solidFill>
                <a:latin typeface="Trebuchet MS" pitchFamily="34" charset="0"/>
              </a:rPr>
              <a:t>Search for Mr Hyde</a:t>
            </a:r>
            <a:r>
              <a:rPr lang="en-GB" sz="3400" dirty="0" smtClean="0">
                <a:latin typeface="Trebuchet MS" pitchFamily="34" charset="0"/>
              </a:rPr>
              <a:t>.</a:t>
            </a:r>
          </a:p>
          <a:p>
            <a:pPr marL="0" indent="0" eaLnBrk="1" hangingPunct="1">
              <a:buFontTx/>
              <a:buNone/>
            </a:pPr>
            <a:endParaRPr lang="en-GB" sz="2400" dirty="0" smtClean="0">
              <a:latin typeface="Trebuchet MS" pitchFamily="34" charset="0"/>
            </a:endParaRPr>
          </a:p>
          <a:p>
            <a:pPr marL="0" indent="0" eaLnBrk="1" hangingPunct="1">
              <a:buFontTx/>
              <a:buNone/>
            </a:pPr>
            <a:r>
              <a:rPr lang="en-GB" sz="3400" dirty="0" smtClean="0">
                <a:latin typeface="Trebuchet MS" pitchFamily="34" charset="0"/>
              </a:rPr>
              <a:t>Pay close attention to the characters of Utterson and Hyde and how they </a:t>
            </a:r>
            <a:r>
              <a:rPr lang="en-GB" sz="3400" u="sng" dirty="0" smtClean="0">
                <a:latin typeface="Trebuchet MS" pitchFamily="34" charset="0"/>
              </a:rPr>
              <a:t>contrast </a:t>
            </a:r>
            <a:r>
              <a:rPr lang="en-GB" sz="3400" dirty="0" smtClean="0">
                <a:latin typeface="Trebuchet MS" pitchFamily="34" charset="0"/>
              </a:rPr>
              <a:t>one another.</a:t>
            </a:r>
          </a:p>
        </p:txBody>
      </p:sp>
      <p:pic>
        <p:nvPicPr>
          <p:cNvPr id="25604" name="Picture 5" descr="File:Jekyll.and.Hyde.Ch2.Drawing2.jpg"/>
          <p:cNvPicPr>
            <a:picLocks noChangeAspect="1" noChangeArrowheads="1"/>
          </p:cNvPicPr>
          <p:nvPr/>
        </p:nvPicPr>
        <p:blipFill>
          <a:blip r:embed="rId2" cstate="print"/>
          <a:srcRect/>
          <a:stretch>
            <a:fillRect/>
          </a:stretch>
        </p:blipFill>
        <p:spPr bwMode="auto">
          <a:xfrm>
            <a:off x="4784725" y="765175"/>
            <a:ext cx="4251325" cy="542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 on what we know</a:t>
            </a:r>
            <a:endParaRPr lang="en-GB" dirty="0"/>
          </a:p>
        </p:txBody>
      </p:sp>
      <p:sp>
        <p:nvSpPr>
          <p:cNvPr id="3" name="Content Placeholder 2"/>
          <p:cNvSpPr>
            <a:spLocks noGrp="1"/>
          </p:cNvSpPr>
          <p:nvPr>
            <p:ph idx="1"/>
          </p:nvPr>
        </p:nvSpPr>
        <p:spPr/>
        <p:txBody>
          <a:bodyPr/>
          <a:lstStyle/>
          <a:p>
            <a:r>
              <a:rPr lang="en-GB" dirty="0" smtClean="0"/>
              <a:t>Using what you’ve learned from chapter 2, add to the character descriptions we created for Utterson and Hyde in the last lesson.</a:t>
            </a:r>
          </a:p>
          <a:p>
            <a:endParaRPr lang="en-GB" dirty="0" smtClean="0"/>
          </a:p>
          <a:p>
            <a:r>
              <a:rPr lang="en-GB" dirty="0" smtClean="0"/>
              <a:t>What words could we add?</a:t>
            </a:r>
          </a:p>
          <a:p>
            <a:endParaRPr lang="en-GB" dirty="0" smtClean="0"/>
          </a:p>
          <a:p>
            <a:r>
              <a:rPr lang="en-GB" dirty="0" smtClean="0"/>
              <a:t>Has your opinion of these characters changed or stayed the same in this chapter?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dirty="0" smtClean="0">
                <a:solidFill>
                  <a:srgbClr val="FF3300"/>
                </a:solidFill>
                <a:effectLst>
                  <a:outerShdw blurRad="38100" dist="38100" dir="2700000" algn="tl">
                    <a:srgbClr val="C0C0C0"/>
                  </a:outerShdw>
                </a:effectLst>
                <a:latin typeface="Trebuchet MS" panose="020B0603020202020204" pitchFamily="34" charset="0"/>
                <a:cs typeface="Arial" panose="020B0604020202020204" pitchFamily="34" charset="0"/>
              </a:rPr>
              <a:t>Task: Examining key characters</a:t>
            </a:r>
            <a:endParaRPr lang="en-GB" dirty="0"/>
          </a:p>
        </p:txBody>
      </p:sp>
      <p:sp>
        <p:nvSpPr>
          <p:cNvPr id="3" name="Content Placeholder 2"/>
          <p:cNvSpPr>
            <a:spLocks noGrp="1"/>
          </p:cNvSpPr>
          <p:nvPr>
            <p:ph idx="1"/>
          </p:nvPr>
        </p:nvSpPr>
        <p:spPr/>
        <p:txBody>
          <a:bodyPr/>
          <a:lstStyle/>
          <a:p>
            <a:pPr>
              <a:spcBef>
                <a:spcPct val="50000"/>
              </a:spcBef>
            </a:pPr>
            <a:r>
              <a:rPr lang="en-GB" dirty="0" smtClean="0">
                <a:latin typeface="Trebuchet MS" pitchFamily="34" charset="0"/>
              </a:rPr>
              <a:t>Using your knowledge of </a:t>
            </a:r>
            <a:r>
              <a:rPr lang="en-GB" b="1" dirty="0" smtClean="0">
                <a:solidFill>
                  <a:srgbClr val="FF3300"/>
                </a:solidFill>
                <a:latin typeface="Trebuchet MS" pitchFamily="34" charset="0"/>
              </a:rPr>
              <a:t>description</a:t>
            </a:r>
            <a:r>
              <a:rPr lang="en-GB" dirty="0" smtClean="0">
                <a:latin typeface="Trebuchet MS" pitchFamily="34" charset="0"/>
              </a:rPr>
              <a:t>, </a:t>
            </a:r>
            <a:r>
              <a:rPr lang="en-GB" b="1" dirty="0" smtClean="0">
                <a:solidFill>
                  <a:srgbClr val="FF3300"/>
                </a:solidFill>
                <a:latin typeface="Trebuchet MS" pitchFamily="34" charset="0"/>
              </a:rPr>
              <a:t>dialogue</a:t>
            </a:r>
            <a:r>
              <a:rPr lang="en-GB" dirty="0" smtClean="0">
                <a:latin typeface="Trebuchet MS" pitchFamily="34" charset="0"/>
              </a:rPr>
              <a:t> and </a:t>
            </a:r>
            <a:r>
              <a:rPr lang="en-GB" b="1" dirty="0" smtClean="0">
                <a:solidFill>
                  <a:srgbClr val="FF3300"/>
                </a:solidFill>
                <a:latin typeface="Trebuchet MS" pitchFamily="34" charset="0"/>
              </a:rPr>
              <a:t>action</a:t>
            </a:r>
            <a:r>
              <a:rPr lang="en-GB" dirty="0" smtClean="0">
                <a:solidFill>
                  <a:srgbClr val="FF3300"/>
                </a:solidFill>
                <a:latin typeface="Trebuchet MS" pitchFamily="34" charset="0"/>
              </a:rPr>
              <a:t> </a:t>
            </a:r>
            <a:r>
              <a:rPr lang="en-GB" dirty="0" smtClean="0">
                <a:latin typeface="Trebuchet MS" pitchFamily="34" charset="0"/>
              </a:rPr>
              <a:t>write a PEAL paragraph explaining how Stevenson presents the character of Mr Hyde to the reader.</a:t>
            </a:r>
          </a:p>
          <a:p>
            <a:pPr>
              <a:spcBef>
                <a:spcPct val="50000"/>
              </a:spcBef>
            </a:pPr>
            <a:r>
              <a:rPr lang="en-GB" dirty="0" smtClean="0">
                <a:latin typeface="Trebuchet MS" pitchFamily="34" charset="0"/>
              </a:rPr>
              <a:t>You could use some of the sentence starters on the next slide to get you up and running.</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0080"/>
          </a:xfrm>
        </p:spPr>
        <p:txBody>
          <a:bodyPr>
            <a:normAutofit fontScale="90000"/>
          </a:bodyPr>
          <a:lstStyle/>
          <a:p>
            <a:r>
              <a:rPr lang="en-GB" dirty="0" smtClean="0"/>
              <a:t>Students will be able to:</a:t>
            </a:r>
            <a:endParaRPr lang="en-GB" dirty="0"/>
          </a:p>
        </p:txBody>
      </p:sp>
      <p:sp>
        <p:nvSpPr>
          <p:cNvPr id="3" name="Content Placeholder 2"/>
          <p:cNvSpPr>
            <a:spLocks noGrp="1"/>
          </p:cNvSpPr>
          <p:nvPr>
            <p:ph idx="1"/>
          </p:nvPr>
        </p:nvSpPr>
        <p:spPr>
          <a:xfrm>
            <a:off x="0" y="1556792"/>
            <a:ext cx="8686800" cy="5301208"/>
          </a:xfrm>
        </p:spPr>
        <p:txBody>
          <a:bodyPr>
            <a:normAutofit fontScale="25000" lnSpcReduction="20000"/>
          </a:bodyPr>
          <a:lstStyle/>
          <a:p>
            <a:r>
              <a:rPr lang="en-GB" sz="8000" b="1" dirty="0" smtClean="0"/>
              <a:t>Week 1</a:t>
            </a:r>
          </a:p>
          <a:p>
            <a:pPr lvl="1"/>
            <a:r>
              <a:rPr lang="en-GB" sz="8000" dirty="0" smtClean="0"/>
              <a:t>Begin to gain an understanding of the:</a:t>
            </a:r>
          </a:p>
          <a:p>
            <a:pPr lvl="2"/>
            <a:r>
              <a:rPr lang="en-GB" sz="8000" dirty="0" smtClean="0"/>
              <a:t>The main characters, their personalities and backgrounds.</a:t>
            </a:r>
          </a:p>
          <a:p>
            <a:pPr lvl="2"/>
            <a:r>
              <a:rPr lang="en-GB" sz="8000" dirty="0" smtClean="0"/>
              <a:t>the language used by the writer to create meaning and effect.</a:t>
            </a:r>
          </a:p>
          <a:p>
            <a:pPr lvl="2"/>
            <a:r>
              <a:rPr lang="en-GB" sz="8000" dirty="0" smtClean="0"/>
              <a:t>The relationships between characters and how they might develop.</a:t>
            </a:r>
          </a:p>
          <a:p>
            <a:pPr lvl="2"/>
            <a:endParaRPr lang="en-GB" sz="8000" b="1" dirty="0" smtClean="0"/>
          </a:p>
          <a:p>
            <a:r>
              <a:rPr lang="en-GB" sz="8000" b="1" dirty="0" smtClean="0"/>
              <a:t>Weeks 2</a:t>
            </a:r>
            <a:endParaRPr lang="en-GB" sz="8000" dirty="0" smtClean="0"/>
          </a:p>
          <a:p>
            <a:pPr lvl="1"/>
            <a:r>
              <a:rPr lang="en-GB" sz="8000" dirty="0" smtClean="0"/>
              <a:t> Understand themes of the whole text and make predictions about their development.</a:t>
            </a:r>
          </a:p>
          <a:p>
            <a:pPr lvl="1"/>
            <a:r>
              <a:rPr lang="en-GB" sz="8000" dirty="0" smtClean="0"/>
              <a:t>Explore aspects of plot, characterisation, events and settings.</a:t>
            </a:r>
          </a:p>
          <a:p>
            <a:pPr lvl="1"/>
            <a:r>
              <a:rPr lang="en-GB" sz="8000" dirty="0" smtClean="0"/>
              <a:t>Develop informed and thorough understandings of the different characters and their relationships.</a:t>
            </a:r>
          </a:p>
          <a:p>
            <a:endParaRPr lang="en-GB" sz="8000" dirty="0" smtClean="0"/>
          </a:p>
          <a:p>
            <a:pPr marL="438912" lvl="2" indent="-320040">
              <a:spcBef>
                <a:spcPts val="0"/>
              </a:spcBef>
              <a:buClr>
                <a:schemeClr val="accent1"/>
              </a:buClr>
              <a:buSzPct val="80000"/>
              <a:buNone/>
            </a:pPr>
            <a:endParaRPr lang="en-GB" sz="8000" dirty="0" smtClean="0"/>
          </a:p>
          <a:p>
            <a:pPr marL="438912" lvl="2" indent="-320040">
              <a:spcBef>
                <a:spcPts val="0"/>
              </a:spcBef>
              <a:buClr>
                <a:schemeClr val="accent1"/>
              </a:buClr>
              <a:buSzPct val="80000"/>
              <a:buFont typeface="Wingdings 2"/>
              <a:buChar char=""/>
            </a:pPr>
            <a:r>
              <a:rPr lang="en-GB" sz="8000" b="1" dirty="0" smtClean="0"/>
              <a:t>Week 3</a:t>
            </a:r>
          </a:p>
          <a:p>
            <a:pPr lvl="1"/>
            <a:r>
              <a:rPr lang="en-GB" sz="8000" dirty="0" smtClean="0"/>
              <a:t>Understand the ways in which themes and characters develop as the text progresses. </a:t>
            </a:r>
          </a:p>
          <a:p>
            <a:pPr lvl="1"/>
            <a:r>
              <a:rPr lang="en-GB" sz="8000" dirty="0" smtClean="0"/>
              <a:t>Understand the narrative structure and genre of the text.</a:t>
            </a:r>
          </a:p>
          <a:p>
            <a:pPr lvl="1"/>
            <a:endParaRPr lang="en-GB" sz="8000" dirty="0" smtClean="0"/>
          </a:p>
          <a:p>
            <a:pPr lvl="1"/>
            <a:endParaRPr lang="en-GB" sz="8000" dirty="0" smtClean="0"/>
          </a:p>
          <a:p>
            <a:endParaRPr lang="en-GB"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Sentence starters</a:t>
            </a:r>
            <a:endParaRPr lang="en-GB" dirty="0"/>
          </a:p>
        </p:txBody>
      </p:sp>
      <p:sp>
        <p:nvSpPr>
          <p:cNvPr id="3" name="Content Placeholder 2"/>
          <p:cNvSpPr>
            <a:spLocks noGrp="1"/>
          </p:cNvSpPr>
          <p:nvPr>
            <p:ph idx="1"/>
          </p:nvPr>
        </p:nvSpPr>
        <p:spPr/>
        <p:txBody>
          <a:bodyPr>
            <a:normAutofit fontScale="92500" lnSpcReduction="10000"/>
          </a:bodyPr>
          <a:lstStyle/>
          <a:p>
            <a:pPr algn="ctr">
              <a:spcBef>
                <a:spcPct val="50000"/>
              </a:spcBef>
            </a:pPr>
            <a:r>
              <a:rPr lang="en-GB" b="1" u="sng" dirty="0" smtClean="0">
                <a:latin typeface="Comic Sans MS" pitchFamily="66" charset="0"/>
              </a:rPr>
              <a:t>Mr Hyde</a:t>
            </a:r>
          </a:p>
          <a:p>
            <a:pPr algn="ctr">
              <a:spcBef>
                <a:spcPct val="50000"/>
              </a:spcBef>
            </a:pPr>
            <a:endParaRPr lang="en-GB" sz="1100" b="1" u="sng" dirty="0" smtClean="0">
              <a:latin typeface="Comic Sans MS" pitchFamily="66" charset="0"/>
            </a:endParaRPr>
          </a:p>
          <a:p>
            <a:pPr>
              <a:spcBef>
                <a:spcPct val="50000"/>
              </a:spcBef>
            </a:pPr>
            <a:r>
              <a:rPr lang="en-GB" dirty="0" smtClean="0">
                <a:latin typeface="Comic Sans MS" pitchFamily="66" charset="0"/>
              </a:rPr>
              <a:t>The first thing we learn about Mr Hyde is that he is...</a:t>
            </a:r>
          </a:p>
          <a:p>
            <a:pPr>
              <a:spcBef>
                <a:spcPct val="50000"/>
              </a:spcBef>
            </a:pPr>
            <a:endParaRPr lang="en-GB" sz="1100" dirty="0" smtClean="0">
              <a:latin typeface="Comic Sans MS" pitchFamily="66" charset="0"/>
            </a:endParaRPr>
          </a:p>
          <a:p>
            <a:pPr>
              <a:spcBef>
                <a:spcPct val="50000"/>
              </a:spcBef>
            </a:pPr>
            <a:r>
              <a:rPr lang="en-GB" dirty="0" smtClean="0">
                <a:latin typeface="Comic Sans MS" pitchFamily="66" charset="0"/>
              </a:rPr>
              <a:t>He is described as …</a:t>
            </a:r>
          </a:p>
          <a:p>
            <a:pPr>
              <a:spcBef>
                <a:spcPct val="50000"/>
              </a:spcBef>
            </a:pPr>
            <a:endParaRPr lang="en-GB" sz="1100" dirty="0" smtClean="0">
              <a:latin typeface="Comic Sans MS" pitchFamily="66" charset="0"/>
            </a:endParaRPr>
          </a:p>
          <a:p>
            <a:pPr>
              <a:spcBef>
                <a:spcPct val="50000"/>
              </a:spcBef>
            </a:pPr>
            <a:r>
              <a:rPr lang="en-GB" dirty="0" smtClean="0">
                <a:latin typeface="Comic Sans MS" pitchFamily="66" charset="0"/>
              </a:rPr>
              <a:t>The way he speaks tells the reader that…</a:t>
            </a:r>
          </a:p>
          <a:p>
            <a:pPr>
              <a:spcBef>
                <a:spcPct val="50000"/>
              </a:spcBef>
            </a:pPr>
            <a:endParaRPr lang="en-GB" sz="1100" dirty="0" smtClean="0">
              <a:latin typeface="Comic Sans MS" pitchFamily="66" charset="0"/>
            </a:endParaRPr>
          </a:p>
          <a:p>
            <a:pPr>
              <a:spcBef>
                <a:spcPct val="50000"/>
              </a:spcBef>
            </a:pPr>
            <a:r>
              <a:rPr lang="en-GB" dirty="0" smtClean="0">
                <a:latin typeface="Comic Sans MS" pitchFamily="66" charset="0"/>
              </a:rPr>
              <a:t>The way he (action) reveals…</a:t>
            </a:r>
          </a:p>
          <a:p>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473352"/>
          </a:xfrm>
        </p:spPr>
        <p:txBody>
          <a:bodyPr>
            <a:normAutofit fontScale="90000"/>
          </a:bodyPr>
          <a:lstStyle/>
          <a:p>
            <a:pPr algn="ctr"/>
            <a:r>
              <a:rPr lang="en-GB" sz="4800" dirty="0" smtClean="0">
                <a:solidFill>
                  <a:srgbClr val="FF3300"/>
                </a:solidFill>
                <a:effectLst>
                  <a:outerShdw blurRad="38100" dist="38100" dir="2700000" algn="tl">
                    <a:srgbClr val="C0C0C0"/>
                  </a:outerShdw>
                </a:effectLst>
                <a:latin typeface="Trebuchet MS" panose="020B0603020202020204" pitchFamily="34" charset="0"/>
              </a:rPr>
              <a:t>Extension –</a:t>
            </a:r>
            <a:br>
              <a:rPr lang="en-GB" sz="4800" dirty="0" smtClean="0">
                <a:solidFill>
                  <a:srgbClr val="FF3300"/>
                </a:solidFill>
                <a:effectLst>
                  <a:outerShdw blurRad="38100" dist="38100" dir="2700000" algn="tl">
                    <a:srgbClr val="C0C0C0"/>
                  </a:outerShdw>
                </a:effectLst>
                <a:latin typeface="Trebuchet MS" panose="020B0603020202020204" pitchFamily="34" charset="0"/>
              </a:rPr>
            </a:br>
            <a:r>
              <a:rPr lang="en-GB" sz="4800" dirty="0" smtClean="0">
                <a:solidFill>
                  <a:srgbClr val="FF3300"/>
                </a:solidFill>
                <a:effectLst>
                  <a:outerShdw blurRad="38100" dist="38100" dir="2700000" algn="tl">
                    <a:srgbClr val="C0C0C0"/>
                  </a:outerShdw>
                </a:effectLst>
                <a:latin typeface="Trebuchet MS" panose="020B0603020202020204" pitchFamily="34" charset="0"/>
              </a:rPr>
              <a:t> writing about setting</a:t>
            </a:r>
            <a:br>
              <a:rPr lang="en-GB" sz="4800" dirty="0" smtClean="0">
                <a:solidFill>
                  <a:srgbClr val="FF3300"/>
                </a:solidFill>
                <a:effectLst>
                  <a:outerShdw blurRad="38100" dist="38100" dir="2700000" algn="tl">
                    <a:srgbClr val="C0C0C0"/>
                  </a:outerShdw>
                </a:effectLst>
                <a:latin typeface="Trebuchet MS" panose="020B0603020202020204" pitchFamily="34" charset="0"/>
              </a:rPr>
            </a:br>
            <a:endParaRPr lang="en-GB" dirty="0"/>
          </a:p>
        </p:txBody>
      </p:sp>
      <p:sp>
        <p:nvSpPr>
          <p:cNvPr id="3" name="Content Placeholder 2"/>
          <p:cNvSpPr>
            <a:spLocks noGrp="1"/>
          </p:cNvSpPr>
          <p:nvPr>
            <p:ph idx="1"/>
          </p:nvPr>
        </p:nvSpPr>
        <p:spPr>
          <a:xfrm>
            <a:off x="0" y="1412776"/>
            <a:ext cx="8964488" cy="5184575"/>
          </a:xfrm>
        </p:spPr>
        <p:txBody>
          <a:bodyPr/>
          <a:lstStyle/>
          <a:p>
            <a:r>
              <a:rPr lang="en-GB" sz="2000" dirty="0" smtClean="0">
                <a:latin typeface="Trebuchet MS" pitchFamily="34" charset="0"/>
              </a:rPr>
              <a:t>Use these sentence starters to write a paragraph about the setting.</a:t>
            </a:r>
          </a:p>
          <a:p>
            <a:endParaRPr lang="en-GB" dirty="0"/>
          </a:p>
        </p:txBody>
      </p:sp>
      <p:sp>
        <p:nvSpPr>
          <p:cNvPr id="4" name="Document"/>
          <p:cNvSpPr>
            <a:spLocks noEditPoints="1" noChangeArrowheads="1"/>
          </p:cNvSpPr>
          <p:nvPr/>
        </p:nvSpPr>
        <p:spPr bwMode="auto">
          <a:xfrm>
            <a:off x="179513" y="1844824"/>
            <a:ext cx="8569200" cy="482453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lgn="ctr">
              <a:spcBef>
                <a:spcPct val="50000"/>
              </a:spcBef>
            </a:pPr>
            <a:r>
              <a:rPr lang="en-GB" b="1" u="sng" dirty="0" smtClean="0">
                <a:latin typeface="Comic Sans MS" pitchFamily="66" charset="0"/>
              </a:rPr>
              <a:t>The Setting</a:t>
            </a:r>
          </a:p>
          <a:p>
            <a:pPr algn="ctr">
              <a:spcBef>
                <a:spcPct val="50000"/>
              </a:spcBef>
            </a:pPr>
            <a:endParaRPr lang="en-GB" sz="800" b="1" u="sng" dirty="0" smtClean="0">
              <a:latin typeface="Comic Sans MS" pitchFamily="66" charset="0"/>
            </a:endParaRPr>
          </a:p>
          <a:p>
            <a:pPr>
              <a:spcBef>
                <a:spcPct val="50000"/>
              </a:spcBef>
            </a:pPr>
            <a:r>
              <a:rPr lang="en-GB" dirty="0" smtClean="0">
                <a:latin typeface="Comic Sans MS" pitchFamily="66" charset="0"/>
              </a:rPr>
              <a:t>The story is set in ...  The city is presented as a place of great …</a:t>
            </a:r>
          </a:p>
          <a:p>
            <a:pPr>
              <a:spcBef>
                <a:spcPct val="50000"/>
              </a:spcBef>
            </a:pPr>
            <a:r>
              <a:rPr lang="en-GB" dirty="0" smtClean="0">
                <a:latin typeface="Comic Sans MS" pitchFamily="66" charset="0"/>
              </a:rPr>
              <a:t>In places Stevenson describes the city as …</a:t>
            </a:r>
          </a:p>
          <a:p>
            <a:pPr>
              <a:spcBef>
                <a:spcPct val="50000"/>
              </a:spcBef>
            </a:pPr>
            <a:r>
              <a:rPr lang="en-GB" dirty="0" smtClean="0">
                <a:latin typeface="Comic Sans MS" pitchFamily="66" charset="0"/>
              </a:rPr>
              <a:t>This creates the impression of a _____ and _____ place. </a:t>
            </a:r>
          </a:p>
          <a:p>
            <a:pPr>
              <a:spcBef>
                <a:spcPct val="50000"/>
              </a:spcBef>
            </a:pPr>
            <a:r>
              <a:rPr lang="en-GB" dirty="0" smtClean="0">
                <a:latin typeface="Comic Sans MS" pitchFamily="66" charset="0"/>
              </a:rPr>
              <a:t>However the author also describes a _____ side to the city.</a:t>
            </a:r>
          </a:p>
          <a:p>
            <a:pPr>
              <a:spcBef>
                <a:spcPct val="50000"/>
              </a:spcBef>
            </a:pPr>
            <a:r>
              <a:rPr lang="en-GB" dirty="0" smtClean="0">
                <a:latin typeface="Comic Sans MS" pitchFamily="66" charset="0"/>
              </a:rPr>
              <a:t>In Chapter 1 Enfield and Utterson pass through streets described as …</a:t>
            </a:r>
          </a:p>
          <a:p>
            <a:pPr>
              <a:spcBef>
                <a:spcPct val="50000"/>
              </a:spcBef>
            </a:pPr>
            <a:r>
              <a:rPr lang="en-GB" dirty="0" smtClean="0">
                <a:latin typeface="Comic Sans MS" pitchFamily="66" charset="0"/>
              </a:rPr>
              <a:t>This paints a very different picture and reveals a _____ and _____ environment.</a:t>
            </a:r>
          </a:p>
          <a:p>
            <a:pPr>
              <a:spcBef>
                <a:spcPct val="50000"/>
              </a:spcBef>
            </a:pPr>
            <a:r>
              <a:rPr lang="en-GB" dirty="0" smtClean="0">
                <a:latin typeface="Comic Sans MS" pitchFamily="66" charset="0"/>
              </a:rPr>
              <a:t>Stevenson does this to show …</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Character Analysis</a:t>
            </a:r>
            <a:endParaRPr lang="en-GB" dirty="0"/>
          </a:p>
        </p:txBody>
      </p:sp>
      <p:sp>
        <p:nvSpPr>
          <p:cNvPr id="3" name="Content Placeholder 2"/>
          <p:cNvSpPr>
            <a:spLocks noGrp="1"/>
          </p:cNvSpPr>
          <p:nvPr>
            <p:ph idx="1"/>
          </p:nvPr>
        </p:nvSpPr>
        <p:spPr/>
        <p:txBody>
          <a:bodyPr/>
          <a:lstStyle/>
          <a:p>
            <a:pPr>
              <a:buNone/>
            </a:pPr>
            <a:r>
              <a:rPr lang="en-GB" b="1" u="sng" dirty="0" smtClean="0">
                <a:solidFill>
                  <a:srgbClr val="FF3300"/>
                </a:solidFill>
              </a:rPr>
              <a:t>Learning Question</a:t>
            </a:r>
          </a:p>
          <a:p>
            <a:r>
              <a:rPr lang="en-GB" dirty="0" smtClean="0"/>
              <a:t>Who is Henry Jekyll and what is his connection to Hyde?</a:t>
            </a:r>
          </a:p>
          <a:p>
            <a:endParaRPr lang="en-GB" dirty="0" smtClean="0"/>
          </a:p>
          <a:p>
            <a:endParaRPr lang="en-GB" dirty="0" smtClean="0"/>
          </a:p>
          <a:p>
            <a:pPr>
              <a:buNone/>
            </a:pPr>
            <a:r>
              <a:rPr lang="en-GB" dirty="0" smtClean="0"/>
              <a:t>Key Words:</a:t>
            </a:r>
            <a:endParaRPr lang="en-GB" dirty="0"/>
          </a:p>
          <a:p>
            <a:endParaRPr lang="en-GB"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we go any further....</a:t>
            </a:r>
            <a:endParaRPr lang="en-GB" dirty="0"/>
          </a:p>
        </p:txBody>
      </p:sp>
      <p:graphicFrame>
        <p:nvGraphicFramePr>
          <p:cNvPr id="4" name="Content Placeholder 3"/>
          <p:cNvGraphicFramePr>
            <a:graphicFrameLocks noGrp="1"/>
          </p:cNvGraphicFramePr>
          <p:nvPr>
            <p:ph idx="1"/>
          </p:nvPr>
        </p:nvGraphicFramePr>
        <p:xfrm>
          <a:off x="179388" y="1557338"/>
          <a:ext cx="8785225" cy="5040013"/>
        </p:xfrm>
        <a:graphic>
          <a:graphicData uri="http://schemas.openxmlformats.org/drawingml/2006/table">
            <a:tbl>
              <a:tblPr firstRow="1" bandRow="1">
                <a:tableStyleId>{5C22544A-7EE6-4342-B048-85BDC9FD1C3A}</a:tableStyleId>
              </a:tblPr>
              <a:tblGrid>
                <a:gridCol w="1008236"/>
                <a:gridCol w="2505854"/>
                <a:gridCol w="1757045"/>
                <a:gridCol w="1757045"/>
                <a:gridCol w="1757045"/>
              </a:tblGrid>
              <a:tr h="458183">
                <a:tc>
                  <a:txBody>
                    <a:bodyPr/>
                    <a:lstStyle/>
                    <a:p>
                      <a:pPr algn="ctr"/>
                      <a:r>
                        <a:rPr lang="en-GB" dirty="0" smtClean="0"/>
                        <a:t>Chapter</a:t>
                      </a:r>
                      <a:endParaRPr lang="en-GB" dirty="0"/>
                    </a:p>
                  </a:txBody>
                  <a:tcPr/>
                </a:tc>
                <a:tc>
                  <a:txBody>
                    <a:bodyPr/>
                    <a:lstStyle/>
                    <a:p>
                      <a:pPr algn="ctr"/>
                      <a:r>
                        <a:rPr lang="en-GB" dirty="0" smtClean="0"/>
                        <a:t>Setting</a:t>
                      </a:r>
                      <a:endParaRPr lang="en-GB" dirty="0"/>
                    </a:p>
                  </a:txBody>
                  <a:tcPr/>
                </a:tc>
                <a:tc>
                  <a:txBody>
                    <a:bodyPr/>
                    <a:lstStyle/>
                    <a:p>
                      <a:pPr algn="ctr"/>
                      <a:r>
                        <a:rPr lang="en-GB" dirty="0" smtClean="0"/>
                        <a:t>Characters</a:t>
                      </a:r>
                      <a:endParaRPr lang="en-GB" dirty="0"/>
                    </a:p>
                  </a:txBody>
                  <a:tcPr/>
                </a:tc>
                <a:tc>
                  <a:txBody>
                    <a:bodyPr/>
                    <a:lstStyle/>
                    <a:p>
                      <a:pPr algn="ctr"/>
                      <a:r>
                        <a:rPr lang="en-GB" dirty="0" smtClean="0"/>
                        <a:t>Key events</a:t>
                      </a:r>
                      <a:endParaRPr lang="en-GB" dirty="0"/>
                    </a:p>
                  </a:txBody>
                  <a:tcPr/>
                </a:tc>
                <a:tc>
                  <a:txBody>
                    <a:bodyPr/>
                    <a:lstStyle/>
                    <a:p>
                      <a:pPr algn="ctr"/>
                      <a:r>
                        <a:rPr lang="en-GB" dirty="0" smtClean="0"/>
                        <a:t>Key quotes</a:t>
                      </a:r>
                      <a:endParaRPr lang="en-GB" dirty="0"/>
                    </a:p>
                  </a:txBody>
                  <a:tcPr/>
                </a:tc>
              </a:tr>
              <a:tr h="458183">
                <a:tc>
                  <a:txBody>
                    <a:bodyPr/>
                    <a:lstStyle/>
                    <a:p>
                      <a:pPr algn="ctr"/>
                      <a:r>
                        <a:rPr lang="en-GB" b="1" dirty="0" smtClean="0"/>
                        <a:t>1</a:t>
                      </a:r>
                      <a:endParaRPr lang="en-GB" b="1"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458183">
                <a:tc>
                  <a:txBody>
                    <a:bodyPr/>
                    <a:lstStyle/>
                    <a:p>
                      <a:pPr algn="ctr"/>
                      <a:r>
                        <a:rPr lang="en-GB" b="1" dirty="0" smtClean="0"/>
                        <a:t>2</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3</a:t>
                      </a:r>
                      <a:endParaRPr lang="en-GB" b="1"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458183">
                <a:tc>
                  <a:txBody>
                    <a:bodyPr/>
                    <a:lstStyle/>
                    <a:p>
                      <a:pPr algn="ctr"/>
                      <a:r>
                        <a:rPr lang="en-GB" b="1" dirty="0" smtClean="0"/>
                        <a:t>4</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5</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6</a:t>
                      </a:r>
                      <a:endParaRPr lang="en-GB" b="1"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7</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8</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9</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10</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5" name="Rounded Rectangle 4"/>
          <p:cNvSpPr/>
          <p:nvPr/>
        </p:nvSpPr>
        <p:spPr>
          <a:xfrm>
            <a:off x="2699792" y="3501008"/>
            <a:ext cx="5976664"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smtClean="0">
                <a:solidFill>
                  <a:schemeClr val="tx1"/>
                </a:solidFill>
                <a:latin typeface="Trebuchet MS" pitchFamily="34" charset="0"/>
              </a:rPr>
              <a:t>This table will help you keep track of the main events of the story.  Copy it into your workbooks then complete chapters 1 &amp; 2. Leave yourself plenty of room for each chapter.</a:t>
            </a:r>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 your eyes open...</a:t>
            </a:r>
            <a:endParaRPr lang="en-GB" dirty="0"/>
          </a:p>
        </p:txBody>
      </p:sp>
      <p:sp>
        <p:nvSpPr>
          <p:cNvPr id="3" name="Content Placeholder 2"/>
          <p:cNvSpPr>
            <a:spLocks noGrp="1"/>
          </p:cNvSpPr>
          <p:nvPr>
            <p:ph idx="1"/>
          </p:nvPr>
        </p:nvSpPr>
        <p:spPr/>
        <p:txBody>
          <a:bodyPr/>
          <a:lstStyle/>
          <a:p>
            <a:r>
              <a:rPr lang="en-GB" dirty="0" smtClean="0"/>
              <a:t>In the next few weeks we are going to begin closely examining key themes in the novel.</a:t>
            </a:r>
          </a:p>
          <a:p>
            <a:endParaRPr lang="en-GB" dirty="0" smtClean="0"/>
          </a:p>
          <a:p>
            <a:r>
              <a:rPr lang="en-GB" dirty="0" smtClean="0"/>
              <a:t>As we read through the chapters keep your eyes open for references to </a:t>
            </a:r>
            <a:r>
              <a:rPr lang="en-GB" u="sng" dirty="0" smtClean="0"/>
              <a:t>the importance of reputation</a:t>
            </a:r>
            <a:r>
              <a:rPr lang="en-GB" dirty="0" smtClean="0"/>
              <a:t>, </a:t>
            </a:r>
            <a:r>
              <a:rPr lang="en-GB" u="sng" dirty="0" smtClean="0"/>
              <a:t>the dual nature of man</a:t>
            </a:r>
            <a:r>
              <a:rPr lang="en-GB" dirty="0" smtClean="0"/>
              <a:t>, </a:t>
            </a:r>
            <a:r>
              <a:rPr lang="en-GB" u="sng" dirty="0" smtClean="0"/>
              <a:t>science and religion</a:t>
            </a:r>
            <a:r>
              <a:rPr lang="en-GB" dirty="0" smtClean="0"/>
              <a:t>, and </a:t>
            </a:r>
            <a:r>
              <a:rPr lang="en-GB" u="sng" dirty="0" smtClean="0"/>
              <a:t>secrecy</a:t>
            </a:r>
            <a:r>
              <a:rPr lang="en-GB" dirty="0" smtClean="0"/>
              <a:t>.</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the Lingo – 4 minutes</a:t>
            </a:r>
            <a:endParaRPr lang="en-GB" dirty="0"/>
          </a:p>
        </p:txBody>
      </p:sp>
      <p:sp>
        <p:nvSpPr>
          <p:cNvPr id="3" name="Content Placeholder 2"/>
          <p:cNvSpPr>
            <a:spLocks noGrp="1"/>
          </p:cNvSpPr>
          <p:nvPr>
            <p:ph idx="1"/>
          </p:nvPr>
        </p:nvSpPr>
        <p:spPr/>
        <p:txBody>
          <a:bodyPr/>
          <a:lstStyle/>
          <a:p>
            <a:r>
              <a:rPr lang="en-GB" dirty="0" smtClean="0"/>
              <a:t>Before we read the third chapter, lets take a look at some of the language that will be used.</a:t>
            </a:r>
          </a:p>
          <a:p>
            <a:endParaRPr lang="en-GB" dirty="0" smtClean="0"/>
          </a:p>
          <a:p>
            <a:r>
              <a:rPr lang="en-GB" dirty="0" smtClean="0"/>
              <a:t>With a partner, complete the Chapter 3 Mix-n-Match vocabulary worksheet.</a:t>
            </a:r>
          </a:p>
          <a:p>
            <a:endParaRPr lang="en-GB" dirty="0" smtClean="0"/>
          </a:p>
          <a:p>
            <a:r>
              <a:rPr lang="en-GB" dirty="0" smtClean="0"/>
              <a:t>Don’t leave anything blank, use a dictionary or guess based on the root of the word.</a:t>
            </a:r>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34819" name="Rectangle 2"/>
          <p:cNvSpPr>
            <a:spLocks noGrp="1" noChangeArrowheads="1"/>
          </p:cNvSpPr>
          <p:nvPr>
            <p:ph type="body" idx="4294967295"/>
          </p:nvPr>
        </p:nvSpPr>
        <p:spPr>
          <a:xfrm>
            <a:off x="323850" y="476250"/>
            <a:ext cx="4321175" cy="5857875"/>
          </a:xfrm>
          <a:solidFill>
            <a:schemeClr val="accent1"/>
          </a:solidFill>
        </p:spPr>
        <p:txBody>
          <a:bodyPr/>
          <a:lstStyle/>
          <a:p>
            <a:pPr marL="0" indent="0" eaLnBrk="1" hangingPunct="1">
              <a:buFontTx/>
              <a:buNone/>
            </a:pPr>
            <a:r>
              <a:rPr lang="en-GB" sz="4000" b="1" dirty="0" smtClean="0">
                <a:solidFill>
                  <a:schemeClr val="accent2"/>
                </a:solidFill>
                <a:latin typeface="Trebuchet MS" pitchFamily="34" charset="0"/>
              </a:rPr>
              <a:t>Reading</a:t>
            </a:r>
          </a:p>
          <a:p>
            <a:pPr marL="0" indent="0" eaLnBrk="1" hangingPunct="1">
              <a:buFontTx/>
              <a:buNone/>
            </a:pPr>
            <a:endParaRPr lang="en-GB" sz="1600" b="1" dirty="0" smtClean="0">
              <a:solidFill>
                <a:schemeClr val="accent2"/>
              </a:solidFill>
              <a:latin typeface="Trebuchet MS" pitchFamily="34" charset="0"/>
            </a:endParaRPr>
          </a:p>
          <a:p>
            <a:pPr marL="0" indent="0" eaLnBrk="1" hangingPunct="1">
              <a:buFontTx/>
              <a:buNone/>
            </a:pPr>
            <a:r>
              <a:rPr lang="en-GB" sz="3400" dirty="0" smtClean="0">
                <a:latin typeface="Trebuchet MS" pitchFamily="34" charset="0"/>
              </a:rPr>
              <a:t>Read and discuss Chapter 3, </a:t>
            </a:r>
            <a:r>
              <a:rPr lang="en-GB" sz="3400" b="1" dirty="0" smtClean="0">
                <a:solidFill>
                  <a:srgbClr val="FF3300"/>
                </a:solidFill>
                <a:latin typeface="Trebuchet MS" pitchFamily="34" charset="0"/>
              </a:rPr>
              <a:t>Dr. Jekyll was Quite at Ease</a:t>
            </a:r>
            <a:r>
              <a:rPr lang="en-GB" sz="3400" dirty="0" smtClean="0">
                <a:latin typeface="Trebuchet MS" pitchFamily="34" charset="0"/>
              </a:rPr>
              <a:t>.</a:t>
            </a:r>
          </a:p>
          <a:p>
            <a:pPr marL="0" indent="0" eaLnBrk="1" hangingPunct="1">
              <a:buFontTx/>
              <a:buNone/>
            </a:pPr>
            <a:endParaRPr lang="en-GB" sz="2400" dirty="0" smtClean="0">
              <a:latin typeface="Trebuchet MS" pitchFamily="34" charset="0"/>
            </a:endParaRPr>
          </a:p>
          <a:p>
            <a:pPr marL="0" indent="0" eaLnBrk="1" hangingPunct="1">
              <a:buFontTx/>
              <a:buNone/>
            </a:pPr>
            <a:r>
              <a:rPr lang="en-GB" sz="3400" dirty="0" smtClean="0">
                <a:latin typeface="Trebuchet MS" pitchFamily="34" charset="0"/>
              </a:rPr>
              <a:t>Pay close attention to the presentation of the character of Dr. Jekyll.</a:t>
            </a:r>
          </a:p>
        </p:txBody>
      </p:sp>
      <p:pic>
        <p:nvPicPr>
          <p:cNvPr id="34820" name="Picture 4" descr="File:Jekyll.and.Hyde.Ch3.Drawing1.jpg"/>
          <p:cNvPicPr>
            <a:picLocks noChangeAspect="1" noChangeArrowheads="1"/>
          </p:cNvPicPr>
          <p:nvPr/>
        </p:nvPicPr>
        <p:blipFill>
          <a:blip r:embed="rId2" cstate="print"/>
          <a:srcRect/>
          <a:stretch>
            <a:fillRect/>
          </a:stretch>
        </p:blipFill>
        <p:spPr bwMode="auto">
          <a:xfrm>
            <a:off x="4787900" y="460375"/>
            <a:ext cx="4140200" cy="584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5"/>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31746" name="Rectangle 2"/>
          <p:cNvSpPr>
            <a:spLocks noGrp="1" noChangeArrowheads="1"/>
          </p:cNvSpPr>
          <p:nvPr>
            <p:ph type="title" idx="4294967295"/>
          </p:nvPr>
        </p:nvSpPr>
        <p:spPr>
          <a:xfrm>
            <a:off x="0" y="122238"/>
            <a:ext cx="9144000" cy="563562"/>
          </a:xfrm>
        </p:spPr>
        <p:txBody>
          <a:bodyPr>
            <a:normAutofit fontScale="90000"/>
          </a:bodyPr>
          <a:lstStyle/>
          <a:p>
            <a:pPr eaLnBrk="1" hangingPunct="1">
              <a:defRPr/>
            </a:pPr>
            <a:r>
              <a:rPr lang="en-GB" sz="4000" b="1" smtClean="0">
                <a:solidFill>
                  <a:srgbClr val="FF3300"/>
                </a:solidFill>
                <a:effectLst>
                  <a:outerShdw blurRad="38100" dist="38100" dir="2700000" algn="tl">
                    <a:srgbClr val="C0C0C0"/>
                  </a:outerShdw>
                </a:effectLst>
                <a:latin typeface="Trebuchet MS" panose="020B0603020202020204" pitchFamily="34" charset="0"/>
              </a:rPr>
              <a:t> </a:t>
            </a:r>
            <a:r>
              <a:rPr lang="en-GB" sz="4800" b="1" smtClean="0">
                <a:solidFill>
                  <a:srgbClr val="FF3300"/>
                </a:solidFill>
                <a:effectLst>
                  <a:outerShdw blurRad="38100" dist="38100" dir="2700000" algn="tl">
                    <a:srgbClr val="C0C0C0"/>
                  </a:outerShdw>
                </a:effectLst>
                <a:latin typeface="Trebuchet MS" panose="020B0603020202020204" pitchFamily="34" charset="0"/>
              </a:rPr>
              <a:t>Dr. Jekyll</a:t>
            </a:r>
          </a:p>
        </p:txBody>
      </p:sp>
      <p:sp>
        <p:nvSpPr>
          <p:cNvPr id="35844" name="Rectangle 3"/>
          <p:cNvSpPr>
            <a:spLocks noGrp="1" noChangeArrowheads="1"/>
          </p:cNvSpPr>
          <p:nvPr>
            <p:ph type="body" sz="half" idx="4294967295"/>
          </p:nvPr>
        </p:nvSpPr>
        <p:spPr>
          <a:xfrm>
            <a:off x="-457200" y="762000"/>
            <a:ext cx="9601200" cy="990600"/>
          </a:xfrm>
        </p:spPr>
        <p:txBody>
          <a:bodyPr/>
          <a:lstStyle/>
          <a:p>
            <a:pPr algn="ctr" eaLnBrk="1" hangingPunct="1">
              <a:buFontTx/>
              <a:buNone/>
            </a:pPr>
            <a:r>
              <a:rPr lang="en-GB" sz="2800" smtClean="0">
                <a:latin typeface="Trebuchet MS" pitchFamily="34" charset="0"/>
              </a:rPr>
              <a:t>	What are your initial impressions of Dr. Jekyll?  Jot down words or phrases to describe him.</a:t>
            </a:r>
          </a:p>
        </p:txBody>
      </p:sp>
      <p:sp>
        <p:nvSpPr>
          <p:cNvPr id="35845" name="Line 4"/>
          <p:cNvSpPr>
            <a:spLocks noChangeShapeType="1"/>
          </p:cNvSpPr>
          <p:nvPr/>
        </p:nvSpPr>
        <p:spPr bwMode="auto">
          <a:xfrm flipV="1">
            <a:off x="6781800" y="2819400"/>
            <a:ext cx="914400" cy="457200"/>
          </a:xfrm>
          <a:prstGeom prst="line">
            <a:avLst/>
          </a:prstGeom>
          <a:noFill/>
          <a:ln w="76200">
            <a:solidFill>
              <a:srgbClr val="800080"/>
            </a:solidFill>
            <a:round/>
            <a:headEnd/>
            <a:tailEnd type="triangle" w="med" len="med"/>
          </a:ln>
        </p:spPr>
        <p:txBody>
          <a:bodyPr/>
          <a:lstStyle/>
          <a:p>
            <a:endParaRPr lang="en-GB"/>
          </a:p>
        </p:txBody>
      </p:sp>
      <p:sp>
        <p:nvSpPr>
          <p:cNvPr id="35846" name="Line 5"/>
          <p:cNvSpPr>
            <a:spLocks noChangeShapeType="1"/>
          </p:cNvSpPr>
          <p:nvPr/>
        </p:nvSpPr>
        <p:spPr bwMode="auto">
          <a:xfrm flipV="1">
            <a:off x="6781800" y="4267200"/>
            <a:ext cx="990600" cy="0"/>
          </a:xfrm>
          <a:prstGeom prst="line">
            <a:avLst/>
          </a:prstGeom>
          <a:noFill/>
          <a:ln w="76200">
            <a:solidFill>
              <a:srgbClr val="800080"/>
            </a:solidFill>
            <a:round/>
            <a:headEnd/>
            <a:tailEnd type="triangle" w="med" len="med"/>
          </a:ln>
        </p:spPr>
        <p:txBody>
          <a:bodyPr/>
          <a:lstStyle/>
          <a:p>
            <a:endParaRPr lang="en-GB"/>
          </a:p>
        </p:txBody>
      </p:sp>
      <p:sp>
        <p:nvSpPr>
          <p:cNvPr id="35847" name="Line 6"/>
          <p:cNvSpPr>
            <a:spLocks noChangeShapeType="1"/>
          </p:cNvSpPr>
          <p:nvPr/>
        </p:nvSpPr>
        <p:spPr bwMode="auto">
          <a:xfrm>
            <a:off x="6858000" y="5562600"/>
            <a:ext cx="990600" cy="381000"/>
          </a:xfrm>
          <a:prstGeom prst="line">
            <a:avLst/>
          </a:prstGeom>
          <a:noFill/>
          <a:ln w="76200">
            <a:solidFill>
              <a:srgbClr val="800080"/>
            </a:solidFill>
            <a:round/>
            <a:headEnd/>
            <a:tailEnd type="triangle" w="med" len="med"/>
          </a:ln>
        </p:spPr>
        <p:txBody>
          <a:bodyPr/>
          <a:lstStyle/>
          <a:p>
            <a:endParaRPr lang="en-GB"/>
          </a:p>
        </p:txBody>
      </p:sp>
      <p:sp>
        <p:nvSpPr>
          <p:cNvPr id="35848" name="Line 7"/>
          <p:cNvSpPr>
            <a:spLocks noChangeShapeType="1"/>
          </p:cNvSpPr>
          <p:nvPr/>
        </p:nvSpPr>
        <p:spPr bwMode="auto">
          <a:xfrm flipH="1" flipV="1">
            <a:off x="1524000" y="2667000"/>
            <a:ext cx="990600" cy="533400"/>
          </a:xfrm>
          <a:prstGeom prst="line">
            <a:avLst/>
          </a:prstGeom>
          <a:noFill/>
          <a:ln w="76200">
            <a:solidFill>
              <a:srgbClr val="800080"/>
            </a:solidFill>
            <a:round/>
            <a:headEnd/>
            <a:tailEnd type="triangle" w="med" len="med"/>
          </a:ln>
        </p:spPr>
        <p:txBody>
          <a:bodyPr/>
          <a:lstStyle/>
          <a:p>
            <a:endParaRPr lang="en-GB"/>
          </a:p>
        </p:txBody>
      </p:sp>
      <p:sp>
        <p:nvSpPr>
          <p:cNvPr id="35849" name="Line 8"/>
          <p:cNvSpPr>
            <a:spLocks noChangeShapeType="1"/>
          </p:cNvSpPr>
          <p:nvPr/>
        </p:nvSpPr>
        <p:spPr bwMode="auto">
          <a:xfrm flipH="1" flipV="1">
            <a:off x="1371600" y="4267200"/>
            <a:ext cx="1219200" cy="0"/>
          </a:xfrm>
          <a:prstGeom prst="line">
            <a:avLst/>
          </a:prstGeom>
          <a:noFill/>
          <a:ln w="76200">
            <a:solidFill>
              <a:srgbClr val="800080"/>
            </a:solidFill>
            <a:round/>
            <a:headEnd/>
            <a:tailEnd type="triangle" w="med" len="med"/>
          </a:ln>
        </p:spPr>
        <p:txBody>
          <a:bodyPr/>
          <a:lstStyle/>
          <a:p>
            <a:endParaRPr lang="en-GB"/>
          </a:p>
        </p:txBody>
      </p:sp>
      <p:sp>
        <p:nvSpPr>
          <p:cNvPr id="35850" name="Line 9"/>
          <p:cNvSpPr>
            <a:spLocks noChangeShapeType="1"/>
          </p:cNvSpPr>
          <p:nvPr/>
        </p:nvSpPr>
        <p:spPr bwMode="auto">
          <a:xfrm flipH="1">
            <a:off x="1524000" y="5638800"/>
            <a:ext cx="1066800" cy="533400"/>
          </a:xfrm>
          <a:prstGeom prst="line">
            <a:avLst/>
          </a:prstGeom>
          <a:noFill/>
          <a:ln w="76200">
            <a:solidFill>
              <a:srgbClr val="800080"/>
            </a:solidFill>
            <a:round/>
            <a:headEnd/>
            <a:tailEnd type="triangle" w="med" len="med"/>
          </a:ln>
        </p:spPr>
        <p:txBody>
          <a:bodyPr/>
          <a:lstStyle/>
          <a:p>
            <a:endParaRPr lang="en-GB"/>
          </a:p>
        </p:txBody>
      </p:sp>
      <p:pic>
        <p:nvPicPr>
          <p:cNvPr id="35851" name="Picture 11" descr="File:Jekyll.and.Hyde.Ch3.Drawing1.jpg"/>
          <p:cNvPicPr>
            <a:picLocks noChangeAspect="1" noChangeArrowheads="1"/>
          </p:cNvPicPr>
          <p:nvPr/>
        </p:nvPicPr>
        <p:blipFill>
          <a:blip r:embed="rId2" cstate="print"/>
          <a:srcRect/>
          <a:stretch>
            <a:fillRect/>
          </a:stretch>
        </p:blipFill>
        <p:spPr bwMode="auto">
          <a:xfrm>
            <a:off x="3203575" y="2276475"/>
            <a:ext cx="2814638" cy="397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Task: Examining the Good Doctor</a:t>
            </a:r>
            <a:endParaRPr lang="en-GB" dirty="0"/>
          </a:p>
        </p:txBody>
      </p:sp>
      <p:sp>
        <p:nvSpPr>
          <p:cNvPr id="3" name="Content Placeholder 2"/>
          <p:cNvSpPr>
            <a:spLocks noGrp="1"/>
          </p:cNvSpPr>
          <p:nvPr>
            <p:ph idx="1"/>
          </p:nvPr>
        </p:nvSpPr>
        <p:spPr/>
        <p:txBody>
          <a:bodyPr/>
          <a:lstStyle/>
          <a:p>
            <a:pPr>
              <a:spcBef>
                <a:spcPct val="50000"/>
              </a:spcBef>
            </a:pPr>
            <a:r>
              <a:rPr lang="en-GB" dirty="0" smtClean="0">
                <a:latin typeface="Trebuchet MS" pitchFamily="34" charset="0"/>
              </a:rPr>
              <a:t>Using your knowledge of </a:t>
            </a:r>
            <a:r>
              <a:rPr lang="en-GB" b="1" dirty="0" smtClean="0">
                <a:solidFill>
                  <a:srgbClr val="FF3300"/>
                </a:solidFill>
                <a:latin typeface="Trebuchet MS" pitchFamily="34" charset="0"/>
              </a:rPr>
              <a:t>description</a:t>
            </a:r>
            <a:r>
              <a:rPr lang="en-GB" dirty="0" smtClean="0">
                <a:latin typeface="Trebuchet MS" pitchFamily="34" charset="0"/>
              </a:rPr>
              <a:t>, </a:t>
            </a:r>
            <a:r>
              <a:rPr lang="en-GB" b="1" dirty="0" smtClean="0">
                <a:solidFill>
                  <a:srgbClr val="FF3300"/>
                </a:solidFill>
                <a:latin typeface="Trebuchet MS" pitchFamily="34" charset="0"/>
              </a:rPr>
              <a:t>dialogue</a:t>
            </a:r>
            <a:r>
              <a:rPr lang="en-GB" dirty="0" smtClean="0">
                <a:latin typeface="Trebuchet MS" pitchFamily="34" charset="0"/>
              </a:rPr>
              <a:t> and </a:t>
            </a:r>
            <a:r>
              <a:rPr lang="en-GB" b="1" dirty="0" smtClean="0">
                <a:solidFill>
                  <a:srgbClr val="FF3300"/>
                </a:solidFill>
                <a:latin typeface="Trebuchet MS" pitchFamily="34" charset="0"/>
              </a:rPr>
              <a:t>action</a:t>
            </a:r>
            <a:r>
              <a:rPr lang="en-GB" dirty="0" smtClean="0">
                <a:solidFill>
                  <a:srgbClr val="FF3300"/>
                </a:solidFill>
                <a:latin typeface="Trebuchet MS" pitchFamily="34" charset="0"/>
              </a:rPr>
              <a:t> </a:t>
            </a:r>
            <a:r>
              <a:rPr lang="en-GB" dirty="0" smtClean="0">
                <a:latin typeface="Trebuchet MS" pitchFamily="34" charset="0"/>
              </a:rPr>
              <a:t>write a PEAL paragraph explaining how Stevenson presents the character of Dr. Jekyll to the reader.</a:t>
            </a:r>
          </a:p>
          <a:p>
            <a:pPr>
              <a:spcBef>
                <a:spcPct val="50000"/>
              </a:spcBef>
              <a:buNone/>
            </a:pPr>
            <a:endParaRPr lang="en-GB" dirty="0" smtClean="0">
              <a:latin typeface="Trebuchet MS" pitchFamily="34" charset="0"/>
            </a:endParaRPr>
          </a:p>
          <a:p>
            <a:pPr>
              <a:spcBef>
                <a:spcPct val="50000"/>
              </a:spcBef>
            </a:pPr>
            <a:r>
              <a:rPr lang="en-GB" dirty="0" smtClean="0">
                <a:latin typeface="Trebuchet MS" pitchFamily="34" charset="0"/>
              </a:rPr>
              <a:t>You could use some of the sentence starters on the next slide to get started.</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Sentence Starters</a:t>
            </a:r>
            <a:endParaRPr lang="en-GB" dirty="0"/>
          </a:p>
        </p:txBody>
      </p:sp>
      <p:sp>
        <p:nvSpPr>
          <p:cNvPr id="3" name="Content Placeholder 2"/>
          <p:cNvSpPr>
            <a:spLocks noGrp="1"/>
          </p:cNvSpPr>
          <p:nvPr>
            <p:ph idx="1"/>
          </p:nvPr>
        </p:nvSpPr>
        <p:spPr/>
        <p:txBody>
          <a:bodyPr>
            <a:normAutofit fontScale="92500" lnSpcReduction="10000"/>
          </a:bodyPr>
          <a:lstStyle/>
          <a:p>
            <a:pPr algn="ctr">
              <a:spcBef>
                <a:spcPct val="50000"/>
              </a:spcBef>
            </a:pPr>
            <a:r>
              <a:rPr lang="en-GB" b="1" u="sng" dirty="0" smtClean="0">
                <a:latin typeface="Comic Sans MS" pitchFamily="66" charset="0"/>
              </a:rPr>
              <a:t>Dr Jekyll</a:t>
            </a:r>
          </a:p>
          <a:p>
            <a:pPr algn="ctr">
              <a:spcBef>
                <a:spcPct val="50000"/>
              </a:spcBef>
            </a:pPr>
            <a:endParaRPr lang="en-GB" sz="1100" b="1" u="sng" dirty="0" smtClean="0">
              <a:latin typeface="Comic Sans MS" pitchFamily="66" charset="0"/>
            </a:endParaRPr>
          </a:p>
          <a:p>
            <a:pPr>
              <a:spcBef>
                <a:spcPct val="50000"/>
              </a:spcBef>
            </a:pPr>
            <a:r>
              <a:rPr lang="en-GB" dirty="0" smtClean="0">
                <a:latin typeface="Comic Sans MS" pitchFamily="66" charset="0"/>
              </a:rPr>
              <a:t>The first thing we learn about Dr. Jekyll is that he is...</a:t>
            </a:r>
          </a:p>
          <a:p>
            <a:pPr>
              <a:spcBef>
                <a:spcPct val="50000"/>
              </a:spcBef>
            </a:pPr>
            <a:endParaRPr lang="en-GB" sz="1100" dirty="0" smtClean="0">
              <a:latin typeface="Comic Sans MS" pitchFamily="66" charset="0"/>
            </a:endParaRPr>
          </a:p>
          <a:p>
            <a:pPr>
              <a:spcBef>
                <a:spcPct val="50000"/>
              </a:spcBef>
            </a:pPr>
            <a:r>
              <a:rPr lang="en-GB" dirty="0" smtClean="0">
                <a:latin typeface="Comic Sans MS" pitchFamily="66" charset="0"/>
              </a:rPr>
              <a:t>He is described as …</a:t>
            </a:r>
          </a:p>
          <a:p>
            <a:pPr>
              <a:spcBef>
                <a:spcPct val="50000"/>
              </a:spcBef>
            </a:pPr>
            <a:endParaRPr lang="en-GB" sz="1100" dirty="0" smtClean="0">
              <a:latin typeface="Comic Sans MS" pitchFamily="66" charset="0"/>
            </a:endParaRPr>
          </a:p>
          <a:p>
            <a:pPr>
              <a:spcBef>
                <a:spcPct val="50000"/>
              </a:spcBef>
            </a:pPr>
            <a:r>
              <a:rPr lang="en-GB" dirty="0" smtClean="0">
                <a:latin typeface="Comic Sans MS" pitchFamily="66" charset="0"/>
              </a:rPr>
              <a:t>The way he speaks tells the reader that…</a:t>
            </a:r>
          </a:p>
          <a:p>
            <a:pPr>
              <a:spcBef>
                <a:spcPct val="50000"/>
              </a:spcBef>
            </a:pPr>
            <a:endParaRPr lang="en-GB" sz="1100" dirty="0" smtClean="0">
              <a:latin typeface="Comic Sans MS" pitchFamily="66" charset="0"/>
            </a:endParaRPr>
          </a:p>
          <a:p>
            <a:pPr>
              <a:spcBef>
                <a:spcPct val="50000"/>
              </a:spcBef>
            </a:pPr>
            <a:r>
              <a:rPr lang="en-GB" dirty="0" smtClean="0">
                <a:latin typeface="Comic Sans MS" pitchFamily="66" charset="0"/>
              </a:rPr>
              <a:t>The way he (action) reveals…</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0080"/>
          </a:xfrm>
        </p:spPr>
        <p:txBody>
          <a:bodyPr>
            <a:normAutofit fontScale="90000"/>
          </a:bodyPr>
          <a:lstStyle/>
          <a:p>
            <a:r>
              <a:rPr lang="en-GB" dirty="0" smtClean="0"/>
              <a:t>Students will be able to:</a:t>
            </a:r>
            <a:endParaRPr lang="en-GB" dirty="0"/>
          </a:p>
        </p:txBody>
      </p:sp>
      <p:sp>
        <p:nvSpPr>
          <p:cNvPr id="3" name="Content Placeholder 2"/>
          <p:cNvSpPr>
            <a:spLocks noGrp="1"/>
          </p:cNvSpPr>
          <p:nvPr>
            <p:ph idx="1"/>
          </p:nvPr>
        </p:nvSpPr>
        <p:spPr>
          <a:xfrm>
            <a:off x="0" y="1556792"/>
            <a:ext cx="8686800" cy="5301208"/>
          </a:xfrm>
        </p:spPr>
        <p:txBody>
          <a:bodyPr>
            <a:normAutofit/>
          </a:bodyPr>
          <a:lstStyle/>
          <a:p>
            <a:r>
              <a:rPr lang="en-GB" sz="2200" b="1" dirty="0" smtClean="0"/>
              <a:t>Week 4</a:t>
            </a:r>
          </a:p>
          <a:p>
            <a:pPr lvl="1"/>
            <a:r>
              <a:rPr lang="en-GB" sz="2200" dirty="0" smtClean="0"/>
              <a:t>Identify key features of the text’s form, structure, and language and be able to explain their effect. </a:t>
            </a:r>
          </a:p>
          <a:p>
            <a:pPr lvl="1"/>
            <a:r>
              <a:rPr lang="en-GB" sz="2200" dirty="0" smtClean="0"/>
              <a:t>Produce clear and coherent responses, selecting and emphasising key points.</a:t>
            </a:r>
          </a:p>
          <a:p>
            <a:pPr lvl="1"/>
            <a:r>
              <a:rPr lang="en-GB" sz="2200" dirty="0" smtClean="0"/>
              <a:t>Select relevant and effective quotations to support a point of view.</a:t>
            </a:r>
          </a:p>
          <a:p>
            <a:pPr>
              <a:buNone/>
            </a:pPr>
            <a:endParaRPr lang="en-GB" sz="2200" b="1" dirty="0" smtClean="0"/>
          </a:p>
          <a:p>
            <a:r>
              <a:rPr lang="en-GB" sz="2200" b="1" dirty="0" smtClean="0"/>
              <a:t>Week 5</a:t>
            </a:r>
          </a:p>
          <a:p>
            <a:pPr lvl="1"/>
            <a:r>
              <a:rPr lang="en-GB" sz="2200" dirty="0" smtClean="0"/>
              <a:t>Become aware of key terms and phrases in exam questions.</a:t>
            </a:r>
          </a:p>
          <a:p>
            <a:pPr lvl="1"/>
            <a:r>
              <a:rPr lang="en-GB" sz="2200" dirty="0" smtClean="0"/>
              <a:t>Develop and informed personal response.</a:t>
            </a:r>
          </a:p>
          <a:p>
            <a:pPr lvl="1"/>
            <a:r>
              <a:rPr lang="en-GB" sz="2200" dirty="0" smtClean="0"/>
              <a:t>Use textual references, including quotations, to support and illustrate interpretations.</a:t>
            </a:r>
          </a:p>
          <a:p>
            <a:pPr lvl="1"/>
            <a:r>
              <a:rPr lang="en-GB" sz="2200" dirty="0" smtClean="0"/>
              <a:t>Complete timed responses to sample exam questions.</a:t>
            </a:r>
          </a:p>
          <a:p>
            <a:pPr lvl="1"/>
            <a:endParaRPr lang="en-GB" sz="1300" dirty="0" smtClean="0"/>
          </a:p>
          <a:p>
            <a:pPr lvl="1"/>
            <a:endParaRPr lang="en-GB" sz="1300" dirty="0" smtClean="0"/>
          </a:p>
          <a:p>
            <a:endParaRPr lang="en-GB"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Extract Analysis</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How can we breakdown an extract and thoroughly explain our understanding of the characters based on the information we have?</a:t>
            </a:r>
          </a:p>
          <a:p>
            <a:pPr lvl="1"/>
            <a:endParaRPr lang="en-GB" dirty="0" smtClean="0"/>
          </a:p>
          <a:p>
            <a:pPr>
              <a:buNone/>
            </a:pPr>
            <a:r>
              <a:rPr lang="en-GB" dirty="0" smtClean="0"/>
              <a:t>Key Words:</a:t>
            </a:r>
          </a:p>
          <a:p>
            <a:r>
              <a:rPr lang="en-GB" sz="2200" dirty="0" smtClean="0"/>
              <a:t>Constitution, incipient, idiosyncratic, misbegotten, transcendental, turpitude, penitence</a:t>
            </a:r>
            <a:endParaRPr lang="en-GB" sz="2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23850" y="333375"/>
            <a:ext cx="8424863" cy="366713"/>
          </a:xfrm>
          <a:prstGeom prst="rect">
            <a:avLst/>
          </a:prstGeom>
          <a:noFill/>
          <a:ln w="9525">
            <a:noFill/>
            <a:miter lim="800000"/>
            <a:headEnd/>
            <a:tailEnd/>
          </a:ln>
        </p:spPr>
        <p:txBody>
          <a:bodyPr>
            <a:spAutoFit/>
          </a:bodyPr>
          <a:lstStyle/>
          <a:p>
            <a:pPr eaLnBrk="1" hangingPunct="1">
              <a:spcBef>
                <a:spcPct val="50000"/>
              </a:spcBef>
            </a:pPr>
            <a:endParaRPr lang="en-US" sz="1800"/>
          </a:p>
        </p:txBody>
      </p:sp>
      <p:sp>
        <p:nvSpPr>
          <p:cNvPr id="41987" name="Rectangle 3"/>
          <p:cNvSpPr>
            <a:spLocks noGrp="1" noChangeArrowheads="1"/>
          </p:cNvSpPr>
          <p:nvPr>
            <p:ph type="title"/>
          </p:nvPr>
        </p:nvSpPr>
        <p:spPr>
          <a:xfrm>
            <a:off x="0" y="332656"/>
            <a:ext cx="9144000" cy="720080"/>
          </a:xfrm>
          <a:noFill/>
        </p:spPr>
        <p:txBody>
          <a:bodyPr>
            <a:normAutofit fontScale="90000"/>
          </a:bodyPr>
          <a:lstStyle/>
          <a:p>
            <a:pPr algn="ctr"/>
            <a:r>
              <a:rPr lang="en-GB" sz="5000" dirty="0" smtClean="0">
                <a:solidFill>
                  <a:srgbClr val="FF3300"/>
                </a:solidFill>
              </a:rPr>
              <a:t>Who’s who</a:t>
            </a:r>
            <a:r>
              <a:rPr lang="en-GB" dirty="0" smtClean="0">
                <a:solidFill>
                  <a:srgbClr val="FF3300"/>
                </a:solidFill>
              </a:rPr>
              <a:t>?</a:t>
            </a:r>
            <a:br>
              <a:rPr lang="en-GB" dirty="0" smtClean="0">
                <a:solidFill>
                  <a:srgbClr val="FF3300"/>
                </a:solidFill>
              </a:rPr>
            </a:br>
            <a:r>
              <a:rPr lang="en-GB" sz="2900" dirty="0" smtClean="0"/>
              <a:t>Match up the description with the character</a:t>
            </a:r>
            <a:endParaRPr lang="en-GB" sz="2900" b="1" dirty="0" smtClean="0">
              <a:solidFill>
                <a:srgbClr val="FF3300"/>
              </a:solidFill>
            </a:endParaRPr>
          </a:p>
        </p:txBody>
      </p:sp>
      <p:sp>
        <p:nvSpPr>
          <p:cNvPr id="41989" name="Text Box 5"/>
          <p:cNvSpPr txBox="1">
            <a:spLocks noChangeArrowheads="1"/>
          </p:cNvSpPr>
          <p:nvPr/>
        </p:nvSpPr>
        <p:spPr bwMode="auto">
          <a:xfrm>
            <a:off x="252413" y="1549400"/>
            <a:ext cx="1439862" cy="366713"/>
          </a:xfrm>
          <a:prstGeom prst="rect">
            <a:avLst/>
          </a:prstGeom>
          <a:noFill/>
          <a:ln w="9525">
            <a:noFill/>
            <a:miter lim="800000"/>
            <a:headEnd/>
            <a:tailEnd/>
          </a:ln>
        </p:spPr>
        <p:txBody>
          <a:bodyPr>
            <a:spAutoFit/>
          </a:bodyPr>
          <a:lstStyle/>
          <a:p>
            <a:pPr eaLnBrk="1" hangingPunct="1">
              <a:spcBef>
                <a:spcPct val="50000"/>
              </a:spcBef>
            </a:pPr>
            <a:r>
              <a:rPr lang="en-GB" sz="1800" b="1">
                <a:latin typeface="Trebuchet MS" pitchFamily="34" charset="0"/>
              </a:rPr>
              <a:t>Mr Enfield</a:t>
            </a:r>
          </a:p>
        </p:txBody>
      </p:sp>
      <p:sp>
        <p:nvSpPr>
          <p:cNvPr id="41990" name="Text Box 6"/>
          <p:cNvSpPr txBox="1">
            <a:spLocks noChangeArrowheads="1"/>
          </p:cNvSpPr>
          <p:nvPr/>
        </p:nvSpPr>
        <p:spPr bwMode="auto">
          <a:xfrm>
            <a:off x="252413" y="2349500"/>
            <a:ext cx="1655762" cy="366713"/>
          </a:xfrm>
          <a:prstGeom prst="rect">
            <a:avLst/>
          </a:prstGeom>
          <a:noFill/>
          <a:ln w="9525">
            <a:noFill/>
            <a:miter lim="800000"/>
            <a:headEnd/>
            <a:tailEnd/>
          </a:ln>
        </p:spPr>
        <p:txBody>
          <a:bodyPr>
            <a:spAutoFit/>
          </a:bodyPr>
          <a:lstStyle/>
          <a:p>
            <a:pPr eaLnBrk="1" hangingPunct="1">
              <a:spcBef>
                <a:spcPct val="50000"/>
              </a:spcBef>
            </a:pPr>
            <a:r>
              <a:rPr lang="en-GB" sz="1800" b="1" dirty="0">
                <a:latin typeface="Trebuchet MS" pitchFamily="34" charset="0"/>
              </a:rPr>
              <a:t>Mr Utterson</a:t>
            </a:r>
          </a:p>
        </p:txBody>
      </p:sp>
      <p:sp>
        <p:nvSpPr>
          <p:cNvPr id="41991" name="Text Box 7"/>
          <p:cNvSpPr txBox="1">
            <a:spLocks noChangeArrowheads="1"/>
          </p:cNvSpPr>
          <p:nvPr/>
        </p:nvSpPr>
        <p:spPr bwMode="auto">
          <a:xfrm>
            <a:off x="254000" y="3213100"/>
            <a:ext cx="1439863" cy="366713"/>
          </a:xfrm>
          <a:prstGeom prst="rect">
            <a:avLst/>
          </a:prstGeom>
          <a:noFill/>
          <a:ln w="9525">
            <a:noFill/>
            <a:miter lim="800000"/>
            <a:headEnd/>
            <a:tailEnd/>
          </a:ln>
        </p:spPr>
        <p:txBody>
          <a:bodyPr>
            <a:spAutoFit/>
          </a:bodyPr>
          <a:lstStyle/>
          <a:p>
            <a:pPr eaLnBrk="1" hangingPunct="1">
              <a:spcBef>
                <a:spcPct val="50000"/>
              </a:spcBef>
            </a:pPr>
            <a:r>
              <a:rPr lang="en-GB" sz="1800" b="1">
                <a:latin typeface="Trebuchet MS" pitchFamily="34" charset="0"/>
              </a:rPr>
              <a:t>Dr. Jekyll</a:t>
            </a:r>
          </a:p>
        </p:txBody>
      </p:sp>
      <p:sp>
        <p:nvSpPr>
          <p:cNvPr id="41992" name="Text Box 8"/>
          <p:cNvSpPr txBox="1">
            <a:spLocks noChangeArrowheads="1"/>
          </p:cNvSpPr>
          <p:nvPr/>
        </p:nvSpPr>
        <p:spPr bwMode="auto">
          <a:xfrm>
            <a:off x="254000" y="4070350"/>
            <a:ext cx="1439863" cy="366713"/>
          </a:xfrm>
          <a:prstGeom prst="rect">
            <a:avLst/>
          </a:prstGeom>
          <a:noFill/>
          <a:ln w="9525">
            <a:noFill/>
            <a:miter lim="800000"/>
            <a:headEnd/>
            <a:tailEnd/>
          </a:ln>
        </p:spPr>
        <p:txBody>
          <a:bodyPr>
            <a:spAutoFit/>
          </a:bodyPr>
          <a:lstStyle/>
          <a:p>
            <a:pPr eaLnBrk="1" hangingPunct="1">
              <a:spcBef>
                <a:spcPct val="50000"/>
              </a:spcBef>
            </a:pPr>
            <a:r>
              <a:rPr lang="en-GB" sz="1800" b="1">
                <a:latin typeface="Trebuchet MS" pitchFamily="34" charset="0"/>
              </a:rPr>
              <a:t>Dr. Lanyon</a:t>
            </a:r>
          </a:p>
        </p:txBody>
      </p:sp>
      <p:sp>
        <p:nvSpPr>
          <p:cNvPr id="41993" name="Text Box 9"/>
          <p:cNvSpPr txBox="1">
            <a:spLocks noChangeArrowheads="1"/>
          </p:cNvSpPr>
          <p:nvPr/>
        </p:nvSpPr>
        <p:spPr bwMode="auto">
          <a:xfrm>
            <a:off x="252413" y="5078413"/>
            <a:ext cx="1439862" cy="366712"/>
          </a:xfrm>
          <a:prstGeom prst="rect">
            <a:avLst/>
          </a:prstGeom>
          <a:noFill/>
          <a:ln w="9525">
            <a:noFill/>
            <a:miter lim="800000"/>
            <a:headEnd/>
            <a:tailEnd/>
          </a:ln>
        </p:spPr>
        <p:txBody>
          <a:bodyPr>
            <a:spAutoFit/>
          </a:bodyPr>
          <a:lstStyle/>
          <a:p>
            <a:pPr eaLnBrk="1" hangingPunct="1">
              <a:spcBef>
                <a:spcPct val="50000"/>
              </a:spcBef>
            </a:pPr>
            <a:r>
              <a:rPr lang="en-GB" sz="1800" b="1">
                <a:latin typeface="Trebuchet MS" pitchFamily="34" charset="0"/>
              </a:rPr>
              <a:t>Mr Hyde</a:t>
            </a:r>
          </a:p>
        </p:txBody>
      </p:sp>
      <p:sp>
        <p:nvSpPr>
          <p:cNvPr id="41994" name="Text Box 10"/>
          <p:cNvSpPr txBox="1">
            <a:spLocks noChangeArrowheads="1"/>
          </p:cNvSpPr>
          <p:nvPr/>
        </p:nvSpPr>
        <p:spPr bwMode="auto">
          <a:xfrm>
            <a:off x="252413" y="5870575"/>
            <a:ext cx="1439862" cy="366713"/>
          </a:xfrm>
          <a:prstGeom prst="rect">
            <a:avLst/>
          </a:prstGeom>
          <a:noFill/>
          <a:ln w="9525">
            <a:noFill/>
            <a:miter lim="800000"/>
            <a:headEnd/>
            <a:tailEnd/>
          </a:ln>
        </p:spPr>
        <p:txBody>
          <a:bodyPr>
            <a:spAutoFit/>
          </a:bodyPr>
          <a:lstStyle/>
          <a:p>
            <a:pPr eaLnBrk="1" hangingPunct="1">
              <a:spcBef>
                <a:spcPct val="50000"/>
              </a:spcBef>
            </a:pPr>
            <a:r>
              <a:rPr lang="en-GB" sz="1800" b="1">
                <a:latin typeface="Trebuchet MS" pitchFamily="34" charset="0"/>
              </a:rPr>
              <a:t>Poole</a:t>
            </a:r>
          </a:p>
        </p:txBody>
      </p:sp>
      <p:sp>
        <p:nvSpPr>
          <p:cNvPr id="41995" name="Text Box 11"/>
          <p:cNvSpPr txBox="1">
            <a:spLocks noChangeArrowheads="1"/>
          </p:cNvSpPr>
          <p:nvPr/>
        </p:nvSpPr>
        <p:spPr bwMode="auto">
          <a:xfrm>
            <a:off x="2195513" y="3176588"/>
            <a:ext cx="6480175" cy="396875"/>
          </a:xfrm>
          <a:prstGeom prst="rect">
            <a:avLst/>
          </a:prstGeom>
          <a:noFill/>
          <a:ln w="9525">
            <a:noFill/>
            <a:miter lim="800000"/>
            <a:headEnd/>
            <a:tailEnd/>
          </a:ln>
        </p:spPr>
        <p:txBody>
          <a:bodyPr>
            <a:spAutoFit/>
          </a:bodyPr>
          <a:lstStyle/>
          <a:p>
            <a:pPr eaLnBrk="1" hangingPunct="1">
              <a:spcBef>
                <a:spcPct val="50000"/>
              </a:spcBef>
            </a:pPr>
            <a:r>
              <a:rPr lang="en-GB" sz="2000">
                <a:solidFill>
                  <a:schemeClr val="accent2"/>
                </a:solidFill>
                <a:latin typeface="Trebuchet MS" pitchFamily="34" charset="0"/>
              </a:rPr>
              <a:t>a small, vicious and violent man</a:t>
            </a:r>
          </a:p>
        </p:txBody>
      </p:sp>
      <p:sp>
        <p:nvSpPr>
          <p:cNvPr id="41996" name="Text Box 12"/>
          <p:cNvSpPr txBox="1">
            <a:spLocks noChangeArrowheads="1"/>
          </p:cNvSpPr>
          <p:nvPr/>
        </p:nvSpPr>
        <p:spPr bwMode="auto">
          <a:xfrm>
            <a:off x="2195513" y="4076700"/>
            <a:ext cx="5686425" cy="701675"/>
          </a:xfrm>
          <a:prstGeom prst="rect">
            <a:avLst/>
          </a:prstGeom>
          <a:noFill/>
          <a:ln w="9525">
            <a:noFill/>
            <a:miter lim="800000"/>
            <a:headEnd/>
            <a:tailEnd/>
          </a:ln>
        </p:spPr>
        <p:txBody>
          <a:bodyPr>
            <a:spAutoFit/>
          </a:bodyPr>
          <a:lstStyle/>
          <a:p>
            <a:pPr eaLnBrk="1" hangingPunct="1">
              <a:spcBef>
                <a:spcPct val="50000"/>
              </a:spcBef>
            </a:pPr>
            <a:r>
              <a:rPr lang="en-GB" sz="2000" dirty="0">
                <a:solidFill>
                  <a:schemeClr val="accent2"/>
                </a:solidFill>
                <a:latin typeface="Trebuchet MS" pitchFamily="34" charset="0"/>
              </a:rPr>
              <a:t>a well-known man about town and the complete opposite to Utterson </a:t>
            </a:r>
          </a:p>
        </p:txBody>
      </p:sp>
      <p:sp>
        <p:nvSpPr>
          <p:cNvPr id="41997" name="Text Box 13"/>
          <p:cNvSpPr txBox="1">
            <a:spLocks noChangeArrowheads="1"/>
          </p:cNvSpPr>
          <p:nvPr/>
        </p:nvSpPr>
        <p:spPr bwMode="auto">
          <a:xfrm>
            <a:off x="2195513" y="2311400"/>
            <a:ext cx="6624637" cy="701675"/>
          </a:xfrm>
          <a:prstGeom prst="rect">
            <a:avLst/>
          </a:prstGeom>
          <a:noFill/>
          <a:ln w="9525">
            <a:noFill/>
            <a:miter lim="800000"/>
            <a:headEnd/>
            <a:tailEnd/>
          </a:ln>
        </p:spPr>
        <p:txBody>
          <a:bodyPr>
            <a:spAutoFit/>
          </a:bodyPr>
          <a:lstStyle/>
          <a:p>
            <a:pPr eaLnBrk="1" hangingPunct="1">
              <a:spcBef>
                <a:spcPct val="50000"/>
              </a:spcBef>
            </a:pPr>
            <a:r>
              <a:rPr lang="en-GB" sz="2000">
                <a:solidFill>
                  <a:schemeClr val="accent2"/>
                </a:solidFill>
                <a:latin typeface="Trebuchet MS" pitchFamily="34" charset="0"/>
              </a:rPr>
              <a:t>a wealthy doctor know for being experimental and erratic </a:t>
            </a:r>
          </a:p>
        </p:txBody>
      </p:sp>
      <p:sp>
        <p:nvSpPr>
          <p:cNvPr id="41998" name="Text Box 14"/>
          <p:cNvSpPr txBox="1">
            <a:spLocks noChangeArrowheads="1"/>
          </p:cNvSpPr>
          <p:nvPr/>
        </p:nvSpPr>
        <p:spPr bwMode="auto">
          <a:xfrm>
            <a:off x="2195513" y="1484313"/>
            <a:ext cx="5686425" cy="396875"/>
          </a:xfrm>
          <a:prstGeom prst="rect">
            <a:avLst/>
          </a:prstGeom>
          <a:noFill/>
          <a:ln w="9525">
            <a:noFill/>
            <a:miter lim="800000"/>
            <a:headEnd/>
            <a:tailEnd/>
          </a:ln>
        </p:spPr>
        <p:txBody>
          <a:bodyPr>
            <a:spAutoFit/>
          </a:bodyPr>
          <a:lstStyle/>
          <a:p>
            <a:pPr eaLnBrk="1" hangingPunct="1">
              <a:spcBef>
                <a:spcPct val="50000"/>
              </a:spcBef>
            </a:pPr>
            <a:r>
              <a:rPr lang="en-GB" sz="2000">
                <a:solidFill>
                  <a:schemeClr val="accent2"/>
                </a:solidFill>
                <a:latin typeface="Trebuchet MS" pitchFamily="34" charset="0"/>
              </a:rPr>
              <a:t>a lawyer and old friend of Dr. Jekyll</a:t>
            </a:r>
          </a:p>
        </p:txBody>
      </p:sp>
      <p:sp>
        <p:nvSpPr>
          <p:cNvPr id="41999" name="Text Box 15"/>
          <p:cNvSpPr txBox="1">
            <a:spLocks noChangeArrowheads="1"/>
          </p:cNvSpPr>
          <p:nvPr/>
        </p:nvSpPr>
        <p:spPr bwMode="auto">
          <a:xfrm>
            <a:off x="2195513" y="5048250"/>
            <a:ext cx="5686425" cy="396875"/>
          </a:xfrm>
          <a:prstGeom prst="rect">
            <a:avLst/>
          </a:prstGeom>
          <a:noFill/>
          <a:ln w="9525">
            <a:noFill/>
            <a:miter lim="800000"/>
            <a:headEnd/>
            <a:tailEnd/>
          </a:ln>
        </p:spPr>
        <p:txBody>
          <a:bodyPr>
            <a:spAutoFit/>
          </a:bodyPr>
          <a:lstStyle/>
          <a:p>
            <a:pPr eaLnBrk="1" hangingPunct="1">
              <a:spcBef>
                <a:spcPct val="50000"/>
              </a:spcBef>
            </a:pPr>
            <a:r>
              <a:rPr lang="en-GB" sz="2000" dirty="0">
                <a:solidFill>
                  <a:schemeClr val="accent2"/>
                </a:solidFill>
                <a:latin typeface="Trebuchet MS" pitchFamily="34" charset="0"/>
              </a:rPr>
              <a:t>Dr. Jekyll’s butler </a:t>
            </a:r>
          </a:p>
        </p:txBody>
      </p:sp>
      <p:sp>
        <p:nvSpPr>
          <p:cNvPr id="42000" name="Text Box 16"/>
          <p:cNvSpPr txBox="1">
            <a:spLocks noChangeArrowheads="1"/>
          </p:cNvSpPr>
          <p:nvPr/>
        </p:nvSpPr>
        <p:spPr bwMode="auto">
          <a:xfrm>
            <a:off x="2198688" y="5822950"/>
            <a:ext cx="5686425" cy="396875"/>
          </a:xfrm>
          <a:prstGeom prst="rect">
            <a:avLst/>
          </a:prstGeom>
          <a:noFill/>
          <a:ln w="9525">
            <a:noFill/>
            <a:miter lim="800000"/>
            <a:headEnd/>
            <a:tailEnd/>
          </a:ln>
        </p:spPr>
        <p:txBody>
          <a:bodyPr>
            <a:spAutoFit/>
          </a:bodyPr>
          <a:lstStyle/>
          <a:p>
            <a:pPr eaLnBrk="1" hangingPunct="1">
              <a:spcBef>
                <a:spcPct val="50000"/>
              </a:spcBef>
            </a:pPr>
            <a:r>
              <a:rPr lang="en-GB" sz="2000">
                <a:solidFill>
                  <a:schemeClr val="accent2"/>
                </a:solidFill>
                <a:latin typeface="Trebuchet MS" pitchFamily="34" charset="0"/>
              </a:rPr>
              <a:t>a conventional and respectable doctor </a:t>
            </a:r>
          </a:p>
        </p:txBody>
      </p:sp>
      <p:sp>
        <p:nvSpPr>
          <p:cNvPr id="237585" name="Line 17"/>
          <p:cNvSpPr>
            <a:spLocks noChangeShapeType="1"/>
          </p:cNvSpPr>
          <p:nvPr/>
        </p:nvSpPr>
        <p:spPr bwMode="auto">
          <a:xfrm>
            <a:off x="1547813" y="1700213"/>
            <a:ext cx="720725" cy="2449512"/>
          </a:xfrm>
          <a:prstGeom prst="line">
            <a:avLst/>
          </a:prstGeom>
          <a:noFill/>
          <a:ln w="76200">
            <a:solidFill>
              <a:srgbClr val="800080"/>
            </a:solidFill>
            <a:round/>
            <a:headEnd/>
            <a:tailEnd type="triangle" w="med" len="med"/>
          </a:ln>
        </p:spPr>
        <p:txBody>
          <a:bodyPr/>
          <a:lstStyle/>
          <a:p>
            <a:endParaRPr lang="en-GB"/>
          </a:p>
        </p:txBody>
      </p:sp>
      <p:sp>
        <p:nvSpPr>
          <p:cNvPr id="237586" name="Line 18"/>
          <p:cNvSpPr>
            <a:spLocks noChangeShapeType="1"/>
          </p:cNvSpPr>
          <p:nvPr/>
        </p:nvSpPr>
        <p:spPr bwMode="auto">
          <a:xfrm flipV="1">
            <a:off x="1692275" y="1844675"/>
            <a:ext cx="576263" cy="720725"/>
          </a:xfrm>
          <a:prstGeom prst="line">
            <a:avLst/>
          </a:prstGeom>
          <a:noFill/>
          <a:ln w="76200">
            <a:solidFill>
              <a:srgbClr val="800080"/>
            </a:solidFill>
            <a:round/>
            <a:headEnd/>
            <a:tailEnd type="triangle" w="med" len="med"/>
          </a:ln>
        </p:spPr>
        <p:txBody>
          <a:bodyPr/>
          <a:lstStyle/>
          <a:p>
            <a:endParaRPr lang="en-GB"/>
          </a:p>
        </p:txBody>
      </p:sp>
      <p:sp>
        <p:nvSpPr>
          <p:cNvPr id="237587" name="Line 19"/>
          <p:cNvSpPr>
            <a:spLocks noChangeShapeType="1"/>
          </p:cNvSpPr>
          <p:nvPr/>
        </p:nvSpPr>
        <p:spPr bwMode="auto">
          <a:xfrm flipV="1">
            <a:off x="1476375" y="2708275"/>
            <a:ext cx="792163" cy="649288"/>
          </a:xfrm>
          <a:prstGeom prst="line">
            <a:avLst/>
          </a:prstGeom>
          <a:noFill/>
          <a:ln w="76200">
            <a:solidFill>
              <a:srgbClr val="800080"/>
            </a:solidFill>
            <a:round/>
            <a:headEnd/>
            <a:tailEnd type="triangle" w="med" len="med"/>
          </a:ln>
        </p:spPr>
        <p:txBody>
          <a:bodyPr/>
          <a:lstStyle/>
          <a:p>
            <a:endParaRPr lang="en-GB"/>
          </a:p>
        </p:txBody>
      </p:sp>
      <p:sp>
        <p:nvSpPr>
          <p:cNvPr id="237588" name="Line 20"/>
          <p:cNvSpPr>
            <a:spLocks noChangeShapeType="1"/>
          </p:cNvSpPr>
          <p:nvPr/>
        </p:nvSpPr>
        <p:spPr bwMode="auto">
          <a:xfrm>
            <a:off x="1619250" y="4292600"/>
            <a:ext cx="649288" cy="1584325"/>
          </a:xfrm>
          <a:prstGeom prst="line">
            <a:avLst/>
          </a:prstGeom>
          <a:noFill/>
          <a:ln w="76200">
            <a:solidFill>
              <a:srgbClr val="800080"/>
            </a:solidFill>
            <a:round/>
            <a:headEnd/>
            <a:tailEnd type="triangle" w="med" len="med"/>
          </a:ln>
        </p:spPr>
        <p:txBody>
          <a:bodyPr/>
          <a:lstStyle/>
          <a:p>
            <a:endParaRPr lang="en-GB"/>
          </a:p>
        </p:txBody>
      </p:sp>
      <p:sp>
        <p:nvSpPr>
          <p:cNvPr id="237589" name="Line 21"/>
          <p:cNvSpPr>
            <a:spLocks noChangeShapeType="1"/>
          </p:cNvSpPr>
          <p:nvPr/>
        </p:nvSpPr>
        <p:spPr bwMode="auto">
          <a:xfrm flipV="1">
            <a:off x="1331913" y="3500438"/>
            <a:ext cx="936625" cy="1728787"/>
          </a:xfrm>
          <a:prstGeom prst="line">
            <a:avLst/>
          </a:prstGeom>
          <a:noFill/>
          <a:ln w="76200">
            <a:solidFill>
              <a:srgbClr val="800080"/>
            </a:solidFill>
            <a:round/>
            <a:headEnd/>
            <a:tailEnd type="triangle" w="med" len="med"/>
          </a:ln>
        </p:spPr>
        <p:txBody>
          <a:bodyPr/>
          <a:lstStyle/>
          <a:p>
            <a:endParaRPr lang="en-GB"/>
          </a:p>
        </p:txBody>
      </p:sp>
      <p:sp>
        <p:nvSpPr>
          <p:cNvPr id="237590" name="Line 22"/>
          <p:cNvSpPr>
            <a:spLocks noChangeShapeType="1"/>
          </p:cNvSpPr>
          <p:nvPr/>
        </p:nvSpPr>
        <p:spPr bwMode="auto">
          <a:xfrm flipV="1">
            <a:off x="1042988" y="5300663"/>
            <a:ext cx="1152525" cy="792162"/>
          </a:xfrm>
          <a:prstGeom prst="line">
            <a:avLst/>
          </a:prstGeom>
          <a:noFill/>
          <a:ln w="76200">
            <a:solidFill>
              <a:srgbClr val="800080"/>
            </a:solidFill>
            <a:round/>
            <a:headEnd/>
            <a:tailEnd type="triangle" w="med" len="med"/>
          </a:ln>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2" nodeType="clickEffect">
                                  <p:stCondLst>
                                    <p:cond delay="0"/>
                                  </p:stCondLst>
                                  <p:childTnLst>
                                    <p:set>
                                      <p:cBhvr>
                                        <p:cTn id="6" dur="1" fill="hold">
                                          <p:stCondLst>
                                            <p:cond delay="0"/>
                                          </p:stCondLst>
                                        </p:cTn>
                                        <p:tgtEl>
                                          <p:spTgt spid="237585"/>
                                        </p:tgtEl>
                                        <p:attrNameLst>
                                          <p:attrName>style.visibility</p:attrName>
                                        </p:attrNameLst>
                                      </p:cBhvr>
                                      <p:to>
                                        <p:strVal val="visible"/>
                                      </p:to>
                                    </p:set>
                                    <p:animEffect transition="in" filter="diamond(in)">
                                      <p:cBhvr>
                                        <p:cTn id="7" dur="2000"/>
                                        <p:tgtEl>
                                          <p:spTgt spid="23758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2" nodeType="clickEffect">
                                  <p:stCondLst>
                                    <p:cond delay="0"/>
                                  </p:stCondLst>
                                  <p:childTnLst>
                                    <p:set>
                                      <p:cBhvr>
                                        <p:cTn id="11" dur="1" fill="hold">
                                          <p:stCondLst>
                                            <p:cond delay="0"/>
                                          </p:stCondLst>
                                        </p:cTn>
                                        <p:tgtEl>
                                          <p:spTgt spid="237586"/>
                                        </p:tgtEl>
                                        <p:attrNameLst>
                                          <p:attrName>style.visibility</p:attrName>
                                        </p:attrNameLst>
                                      </p:cBhvr>
                                      <p:to>
                                        <p:strVal val="visible"/>
                                      </p:to>
                                    </p:set>
                                    <p:animEffect transition="in" filter="diamond(in)">
                                      <p:cBhvr>
                                        <p:cTn id="12" dur="2000"/>
                                        <p:tgtEl>
                                          <p:spTgt spid="23758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2" nodeType="clickEffect">
                                  <p:stCondLst>
                                    <p:cond delay="0"/>
                                  </p:stCondLst>
                                  <p:childTnLst>
                                    <p:set>
                                      <p:cBhvr>
                                        <p:cTn id="16" dur="1" fill="hold">
                                          <p:stCondLst>
                                            <p:cond delay="0"/>
                                          </p:stCondLst>
                                        </p:cTn>
                                        <p:tgtEl>
                                          <p:spTgt spid="237587"/>
                                        </p:tgtEl>
                                        <p:attrNameLst>
                                          <p:attrName>style.visibility</p:attrName>
                                        </p:attrNameLst>
                                      </p:cBhvr>
                                      <p:to>
                                        <p:strVal val="visible"/>
                                      </p:to>
                                    </p:set>
                                    <p:animEffect transition="in" filter="diamond(in)">
                                      <p:cBhvr>
                                        <p:cTn id="17" dur="2000"/>
                                        <p:tgtEl>
                                          <p:spTgt spid="23758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2" nodeType="clickEffect">
                                  <p:stCondLst>
                                    <p:cond delay="0"/>
                                  </p:stCondLst>
                                  <p:childTnLst>
                                    <p:set>
                                      <p:cBhvr>
                                        <p:cTn id="21" dur="1" fill="hold">
                                          <p:stCondLst>
                                            <p:cond delay="0"/>
                                          </p:stCondLst>
                                        </p:cTn>
                                        <p:tgtEl>
                                          <p:spTgt spid="237588"/>
                                        </p:tgtEl>
                                        <p:attrNameLst>
                                          <p:attrName>style.visibility</p:attrName>
                                        </p:attrNameLst>
                                      </p:cBhvr>
                                      <p:to>
                                        <p:strVal val="visible"/>
                                      </p:to>
                                    </p:set>
                                    <p:animEffect transition="in" filter="diamond(in)">
                                      <p:cBhvr>
                                        <p:cTn id="22" dur="2000"/>
                                        <p:tgtEl>
                                          <p:spTgt spid="23758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2" nodeType="clickEffect">
                                  <p:stCondLst>
                                    <p:cond delay="0"/>
                                  </p:stCondLst>
                                  <p:childTnLst>
                                    <p:set>
                                      <p:cBhvr>
                                        <p:cTn id="26" dur="1" fill="hold">
                                          <p:stCondLst>
                                            <p:cond delay="0"/>
                                          </p:stCondLst>
                                        </p:cTn>
                                        <p:tgtEl>
                                          <p:spTgt spid="237589"/>
                                        </p:tgtEl>
                                        <p:attrNameLst>
                                          <p:attrName>style.visibility</p:attrName>
                                        </p:attrNameLst>
                                      </p:cBhvr>
                                      <p:to>
                                        <p:strVal val="visible"/>
                                      </p:to>
                                    </p:set>
                                    <p:animEffect transition="in" filter="diamond(in)">
                                      <p:cBhvr>
                                        <p:cTn id="27" dur="2000"/>
                                        <p:tgtEl>
                                          <p:spTgt spid="23758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2" nodeType="clickEffect">
                                  <p:stCondLst>
                                    <p:cond delay="0"/>
                                  </p:stCondLst>
                                  <p:childTnLst>
                                    <p:set>
                                      <p:cBhvr>
                                        <p:cTn id="31" dur="1" fill="hold">
                                          <p:stCondLst>
                                            <p:cond delay="0"/>
                                          </p:stCondLst>
                                        </p:cTn>
                                        <p:tgtEl>
                                          <p:spTgt spid="237590"/>
                                        </p:tgtEl>
                                        <p:attrNameLst>
                                          <p:attrName>style.visibility</p:attrName>
                                        </p:attrNameLst>
                                      </p:cBhvr>
                                      <p:to>
                                        <p:strVal val="visible"/>
                                      </p:to>
                                    </p:set>
                                    <p:animEffect transition="in" filter="diamond(in)">
                                      <p:cBhvr>
                                        <p:cTn id="32" dur="2000"/>
                                        <p:tgtEl>
                                          <p:spTgt spid="23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85" grpId="2" animBg="1"/>
      <p:bldP spid="237586" grpId="2" animBg="1"/>
      <p:bldP spid="237587" grpId="2" animBg="1"/>
      <p:bldP spid="237588" grpId="2" animBg="1"/>
      <p:bldP spid="237589" grpId="2" animBg="1"/>
      <p:bldP spid="237590" grpId="2"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Putting what we know to work</a:t>
            </a:r>
            <a:endParaRPr lang="en-GB" dirty="0"/>
          </a:p>
        </p:txBody>
      </p:sp>
      <p:sp>
        <p:nvSpPr>
          <p:cNvPr id="3" name="Content Placeholder 2"/>
          <p:cNvSpPr>
            <a:spLocks noGrp="1"/>
          </p:cNvSpPr>
          <p:nvPr>
            <p:ph idx="1"/>
          </p:nvPr>
        </p:nvSpPr>
        <p:spPr/>
        <p:txBody>
          <a:bodyPr/>
          <a:lstStyle/>
          <a:p>
            <a:r>
              <a:rPr lang="en-GB" dirty="0" smtClean="0"/>
              <a:t>On the following slide there is an extract taken from ’Search for Mr. Hyde.’</a:t>
            </a:r>
          </a:p>
          <a:p>
            <a:endParaRPr lang="en-GB" dirty="0" smtClean="0"/>
          </a:p>
          <a:p>
            <a:r>
              <a:rPr lang="en-GB" dirty="0" smtClean="0"/>
              <a:t>Read and annotate the extract carefully and then begin to think of answers for the below question.</a:t>
            </a:r>
          </a:p>
          <a:p>
            <a:endParaRPr lang="en-GB" dirty="0" smtClean="0"/>
          </a:p>
          <a:p>
            <a:r>
              <a:rPr lang="en-GB" dirty="0" smtClean="0"/>
              <a:t>‘From this extract, how is the character of Mr. Utterson presented?’</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9144000" cy="1296144"/>
          </a:xfrm>
        </p:spPr>
        <p:txBody>
          <a:bodyPr>
            <a:normAutofit fontScale="90000"/>
          </a:bodyPr>
          <a:lstStyle/>
          <a:p>
            <a:pPr algn="ctr"/>
            <a:r>
              <a:rPr lang="en-GB" sz="4400" dirty="0" smtClean="0"/>
              <a:t>‘From this extract, how is the character of Mr. Utterson presented?’</a:t>
            </a:r>
            <a:r>
              <a:rPr lang="en-GB" dirty="0" smtClean="0"/>
              <a:t/>
            </a:r>
            <a:br>
              <a:rPr lang="en-GB" dirty="0" smtClean="0"/>
            </a:br>
            <a:endParaRPr lang="en-GB" dirty="0"/>
          </a:p>
        </p:txBody>
      </p:sp>
      <p:pic>
        <p:nvPicPr>
          <p:cNvPr id="4" name="Content Placeholder 3" descr="hyde.png"/>
          <p:cNvPicPr>
            <a:picLocks noGrp="1" noChangeAspect="1"/>
          </p:cNvPicPr>
          <p:nvPr>
            <p:ph idx="1"/>
          </p:nvPr>
        </p:nvPicPr>
        <p:blipFill>
          <a:blip r:embed="rId3" cstate="print"/>
          <a:stretch>
            <a:fillRect/>
          </a:stretch>
        </p:blipFill>
        <p:spPr>
          <a:xfrm>
            <a:off x="179512" y="1556793"/>
            <a:ext cx="8964488" cy="5301208"/>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 your response</a:t>
            </a:r>
            <a:endParaRPr lang="en-GB" dirty="0"/>
          </a:p>
        </p:txBody>
      </p:sp>
      <p:sp>
        <p:nvSpPr>
          <p:cNvPr id="3" name="Content Placeholder 2"/>
          <p:cNvSpPr>
            <a:spLocks noGrp="1"/>
          </p:cNvSpPr>
          <p:nvPr>
            <p:ph idx="1"/>
          </p:nvPr>
        </p:nvSpPr>
        <p:spPr/>
        <p:txBody>
          <a:bodyPr/>
          <a:lstStyle/>
          <a:p>
            <a:r>
              <a:rPr lang="en-GB" dirty="0" smtClean="0"/>
              <a:t>Using the annotations we just did of the extract, write a response to the given task.</a:t>
            </a:r>
          </a:p>
          <a:p>
            <a:endParaRPr lang="en-GB" dirty="0" smtClean="0"/>
          </a:p>
          <a:p>
            <a:r>
              <a:rPr lang="en-GB" dirty="0" smtClean="0"/>
              <a:t>Keep in mind that a character is presented through their </a:t>
            </a:r>
            <a:r>
              <a:rPr lang="en-GB" u="sng" dirty="0" smtClean="0"/>
              <a:t>actions</a:t>
            </a:r>
            <a:r>
              <a:rPr lang="en-GB" dirty="0" smtClean="0"/>
              <a:t>, </a:t>
            </a:r>
            <a:r>
              <a:rPr lang="en-GB" u="sng" dirty="0" smtClean="0"/>
              <a:t>dialogue</a:t>
            </a:r>
            <a:r>
              <a:rPr lang="en-GB" dirty="0" smtClean="0"/>
              <a:t> and </a:t>
            </a:r>
            <a:r>
              <a:rPr lang="en-GB" u="sng" dirty="0" smtClean="0"/>
              <a:t>description</a:t>
            </a:r>
            <a:r>
              <a:rPr lang="en-GB" dirty="0" smtClean="0"/>
              <a:t>.</a:t>
            </a:r>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pPr marL="0" indent="0"/>
            <a:r>
              <a:rPr lang="en-GB" dirty="0" smtClean="0">
                <a:latin typeface="Trebuchet MS" pitchFamily="34" charset="0"/>
              </a:rPr>
              <a:t>Read Chapter 4, </a:t>
            </a:r>
            <a:r>
              <a:rPr lang="en-GB" b="1" dirty="0" smtClean="0">
                <a:solidFill>
                  <a:srgbClr val="FF3300"/>
                </a:solidFill>
              </a:rPr>
              <a:t>The Carew Murder Case</a:t>
            </a:r>
            <a:r>
              <a:rPr lang="en-GB" dirty="0" smtClean="0">
                <a:latin typeface="Trebuchet MS" pitchFamily="34" charset="0"/>
              </a:rPr>
              <a:t>.</a:t>
            </a:r>
          </a:p>
          <a:p>
            <a:pPr marL="0" indent="0"/>
            <a:endParaRPr lang="en-GB" sz="2000" dirty="0" smtClean="0">
              <a:latin typeface="Trebuchet MS" pitchFamily="34" charset="0"/>
            </a:endParaRPr>
          </a:p>
          <a:p>
            <a:pPr marL="0" indent="0"/>
            <a:r>
              <a:rPr lang="en-GB" dirty="0" smtClean="0">
                <a:latin typeface="Trebuchet MS" pitchFamily="34" charset="0"/>
              </a:rPr>
              <a:t>Pay close attention to the descriptions used by Stevenson.</a:t>
            </a:r>
          </a:p>
          <a:p>
            <a:endParaRPr lang="en-GB" dirty="0" smtClean="0"/>
          </a:p>
          <a:p>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Lesson – Symbolism &amp; Consolidation</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How has Stevenson used symbolism in the novel?</a:t>
            </a:r>
          </a:p>
          <a:p>
            <a:pPr lvl="1"/>
            <a:r>
              <a:rPr lang="en-GB" dirty="0" smtClean="0"/>
              <a:t>Do I understand the plot and language of the novel so far?</a:t>
            </a:r>
          </a:p>
          <a:p>
            <a:pPr lvl="1"/>
            <a:endParaRPr lang="en-GB" dirty="0" smtClean="0"/>
          </a:p>
          <a:p>
            <a:r>
              <a:rPr lang="en-GB" dirty="0" smtClean="0"/>
              <a:t>Key Word:</a:t>
            </a:r>
          </a:p>
          <a:p>
            <a:pPr lvl="1"/>
            <a:r>
              <a:rPr lang="en-GB" dirty="0" smtClean="0"/>
              <a:t>Symbolism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Look at the symbols below, do you know what they represent?</a:t>
            </a:r>
            <a:endParaRPr lang="en-GB" dirty="0"/>
          </a:p>
        </p:txBody>
      </p:sp>
      <p:pic>
        <p:nvPicPr>
          <p:cNvPr id="4" name="Picture 4" descr="MC900438849[1]"/>
          <p:cNvPicPr>
            <a:picLocks noGrp="1" noChangeAspect="1" noChangeArrowheads="1"/>
          </p:cNvPicPr>
          <p:nvPr>
            <p:ph idx="1"/>
          </p:nvPr>
        </p:nvPicPr>
        <p:blipFill>
          <a:blip r:embed="rId2" cstate="print"/>
          <a:srcRect/>
          <a:stretch>
            <a:fillRect/>
          </a:stretch>
        </p:blipFill>
        <p:spPr bwMode="auto">
          <a:xfrm>
            <a:off x="1331640" y="1774825"/>
            <a:ext cx="6264695" cy="4966996"/>
          </a:xfrm>
          <a:prstGeom prst="rect">
            <a:avLst/>
          </a:prstGeom>
          <a:noFill/>
          <a:ln w="9525">
            <a:noFill/>
            <a:miter lim="800000"/>
            <a:headEnd/>
            <a:tailEnd/>
          </a:ln>
        </p:spPr>
      </p:pic>
      <p:sp>
        <p:nvSpPr>
          <p:cNvPr id="5" name="Oval 4"/>
          <p:cNvSpPr/>
          <p:nvPr/>
        </p:nvSpPr>
        <p:spPr>
          <a:xfrm>
            <a:off x="1907704" y="2564904"/>
            <a:ext cx="4968552" cy="3096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solidFill>
                  <a:schemeClr val="tx1"/>
                </a:solidFill>
              </a:rPr>
              <a:t>How do we know what these mean?</a:t>
            </a:r>
          </a:p>
          <a:p>
            <a:pPr algn="ctr"/>
            <a:endParaRPr lang="en-GB" sz="2200" b="1" dirty="0" smtClean="0">
              <a:solidFill>
                <a:schemeClr val="tx1"/>
              </a:solidFill>
            </a:endParaRPr>
          </a:p>
          <a:p>
            <a:pPr algn="ctr"/>
            <a:r>
              <a:rPr lang="en-GB" sz="2200" b="1" dirty="0" smtClean="0">
                <a:solidFill>
                  <a:schemeClr val="tx1"/>
                </a:solidFill>
              </a:rPr>
              <a:t>Can you think of any other symbols that might be familiar with?</a:t>
            </a:r>
            <a:endParaRPr lang="en-GB" sz="22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a:xfrm>
            <a:off x="228600" y="476672"/>
            <a:ext cx="8591550" cy="3096344"/>
          </a:xfrm>
        </p:spPr>
        <p:txBody>
          <a:bodyPr>
            <a:normAutofit lnSpcReduction="10000"/>
          </a:bodyPr>
          <a:lstStyle/>
          <a:p>
            <a:pPr marL="0" indent="0" algn="ctr">
              <a:lnSpc>
                <a:spcPct val="80000"/>
              </a:lnSpc>
              <a:buFontTx/>
              <a:buNone/>
              <a:tabLst>
                <a:tab pos="720725" algn="l"/>
              </a:tabLst>
              <a:defRPr/>
            </a:pPr>
            <a:r>
              <a:rPr lang="en-GB" sz="4800" b="1" dirty="0" smtClean="0">
                <a:solidFill>
                  <a:srgbClr val="FF3300"/>
                </a:solidFill>
                <a:effectLst>
                  <a:outerShdw blurRad="38100" dist="38100" dir="2700000" algn="tl">
                    <a:srgbClr val="C0C0C0"/>
                  </a:outerShdw>
                </a:effectLst>
                <a:latin typeface="Trebuchet MS" panose="020B0603020202020204" pitchFamily="34" charset="0"/>
              </a:rPr>
              <a:t>Symbolism</a:t>
            </a:r>
          </a:p>
          <a:p>
            <a:pPr marL="0" indent="0">
              <a:lnSpc>
                <a:spcPct val="80000"/>
              </a:lnSpc>
              <a:buFontTx/>
              <a:buNone/>
              <a:tabLst>
                <a:tab pos="720725" algn="l"/>
              </a:tabLst>
              <a:defRPr/>
            </a:pPr>
            <a:endParaRPr lang="en-GB" sz="4800" b="1" dirty="0" smtClean="0">
              <a:solidFill>
                <a:srgbClr val="FF3300"/>
              </a:solidFill>
              <a:effectLst>
                <a:outerShdw blurRad="38100" dist="38100" dir="2700000" algn="tl">
                  <a:srgbClr val="C0C0C0"/>
                </a:outerShdw>
              </a:effectLst>
              <a:latin typeface="Trebuchet MS" panose="020B0603020202020204" pitchFamily="34" charset="0"/>
            </a:endParaRPr>
          </a:p>
          <a:p>
            <a:pPr marL="0" indent="0">
              <a:lnSpc>
                <a:spcPct val="80000"/>
              </a:lnSpc>
              <a:buFontTx/>
              <a:buNone/>
              <a:tabLst>
                <a:tab pos="720725" algn="l"/>
              </a:tabLst>
              <a:defRPr/>
            </a:pPr>
            <a:r>
              <a:rPr lang="en-GB" sz="2100" dirty="0" smtClean="0">
                <a:latin typeface="Trebuchet MS" panose="020B0603020202020204" pitchFamily="34" charset="0"/>
              </a:rPr>
              <a:t>A symbol is something that represents specific ideas or themes.  There are a number of symbols in Dr. Jekyll and Mr Hyde.</a:t>
            </a:r>
          </a:p>
          <a:p>
            <a:pPr marL="0" indent="0">
              <a:lnSpc>
                <a:spcPct val="80000"/>
              </a:lnSpc>
              <a:buFontTx/>
              <a:buNone/>
              <a:tabLst>
                <a:tab pos="720725" algn="l"/>
              </a:tabLst>
              <a:defRPr/>
            </a:pPr>
            <a:r>
              <a:rPr lang="en-GB" sz="2100" b="1" dirty="0" smtClean="0">
                <a:solidFill>
                  <a:srgbClr val="FF3300"/>
                </a:solidFill>
                <a:latin typeface="Trebuchet MS" panose="020B0603020202020204" pitchFamily="34" charset="0"/>
              </a:rPr>
              <a:t>Dr. Jekyll</a:t>
            </a:r>
            <a:r>
              <a:rPr lang="en-GB" sz="2100" b="1" dirty="0" smtClean="0">
                <a:solidFill>
                  <a:srgbClr val="FF3300"/>
                </a:solidFill>
              </a:rPr>
              <a:t>’</a:t>
            </a:r>
            <a:r>
              <a:rPr lang="en-GB" sz="2100" b="1" dirty="0" smtClean="0">
                <a:solidFill>
                  <a:srgbClr val="FF3300"/>
                </a:solidFill>
                <a:latin typeface="Trebuchet MS" panose="020B0603020202020204" pitchFamily="34" charset="0"/>
              </a:rPr>
              <a:t>s house</a:t>
            </a:r>
            <a:r>
              <a:rPr lang="en-GB" sz="2100" dirty="0" smtClean="0">
                <a:latin typeface="Trebuchet MS" panose="020B0603020202020204" pitchFamily="34" charset="0"/>
              </a:rPr>
              <a:t> is the first symbol used by Stevenson in the novel.  </a:t>
            </a:r>
          </a:p>
          <a:p>
            <a:pPr marL="0" indent="0">
              <a:lnSpc>
                <a:spcPct val="80000"/>
              </a:lnSpc>
              <a:buFontTx/>
              <a:buAutoNum type="arabicPeriod"/>
              <a:tabLst>
                <a:tab pos="720725" algn="l"/>
              </a:tabLst>
              <a:defRPr/>
            </a:pPr>
            <a:r>
              <a:rPr lang="en-GB" sz="2100" dirty="0" smtClean="0">
                <a:latin typeface="Trebuchet MS" panose="020B0603020202020204" pitchFamily="34" charset="0"/>
              </a:rPr>
              <a:t> How is it described in Chapter 1?</a:t>
            </a:r>
          </a:p>
          <a:p>
            <a:pPr marL="0" indent="0">
              <a:lnSpc>
                <a:spcPct val="80000"/>
              </a:lnSpc>
              <a:buFontTx/>
              <a:buAutoNum type="arabicPeriod"/>
              <a:tabLst>
                <a:tab pos="720725" algn="l"/>
              </a:tabLst>
              <a:defRPr/>
            </a:pPr>
            <a:r>
              <a:rPr lang="en-GB" sz="2100" dirty="0" smtClean="0">
                <a:latin typeface="Trebuchet MS" panose="020B0603020202020204" pitchFamily="34" charset="0"/>
              </a:rPr>
              <a:t> How is the front of the property different to the back?</a:t>
            </a:r>
          </a:p>
          <a:p>
            <a:pPr marL="0" indent="0">
              <a:lnSpc>
                <a:spcPct val="80000"/>
              </a:lnSpc>
              <a:buFontTx/>
              <a:buAutoNum type="arabicPeriod"/>
              <a:tabLst>
                <a:tab pos="720725" algn="l"/>
              </a:tabLst>
              <a:defRPr/>
            </a:pPr>
            <a:r>
              <a:rPr lang="en-GB" sz="2100" dirty="0" smtClean="0">
                <a:latin typeface="Trebuchet MS" panose="020B0603020202020204" pitchFamily="34" charset="0"/>
              </a:rPr>
              <a:t> Who uses the front door?</a:t>
            </a:r>
          </a:p>
          <a:p>
            <a:pPr marL="0" indent="0">
              <a:lnSpc>
                <a:spcPct val="80000"/>
              </a:lnSpc>
              <a:buFontTx/>
              <a:buAutoNum type="arabicPeriod"/>
              <a:tabLst>
                <a:tab pos="720725" algn="l"/>
              </a:tabLst>
              <a:defRPr/>
            </a:pPr>
            <a:r>
              <a:rPr lang="en-GB" sz="2100" dirty="0" smtClean="0">
                <a:latin typeface="Trebuchet MS" panose="020B0603020202020204" pitchFamily="34" charset="0"/>
              </a:rPr>
              <a:t> Who uses the back door? </a:t>
            </a:r>
          </a:p>
          <a:p>
            <a:pPr marL="0" indent="0">
              <a:lnSpc>
                <a:spcPct val="80000"/>
              </a:lnSpc>
              <a:buFontTx/>
              <a:buAutoNum type="arabicPeriod"/>
              <a:tabLst>
                <a:tab pos="720725" algn="l"/>
              </a:tabLst>
              <a:defRPr/>
            </a:pPr>
            <a:r>
              <a:rPr lang="en-GB" sz="2100" dirty="0" smtClean="0">
                <a:latin typeface="Trebuchet MS" panose="020B0603020202020204" pitchFamily="34" charset="0"/>
              </a:rPr>
              <a:t> What do you think the house symbolises?</a:t>
            </a:r>
          </a:p>
        </p:txBody>
      </p:sp>
      <p:sp>
        <p:nvSpPr>
          <p:cNvPr id="241668" name="Rectangle 4"/>
          <p:cNvSpPr>
            <a:spLocks noChangeArrowheads="1"/>
          </p:cNvSpPr>
          <p:nvPr/>
        </p:nvSpPr>
        <p:spPr bwMode="auto">
          <a:xfrm>
            <a:off x="250825" y="3429000"/>
            <a:ext cx="6121400" cy="3241675"/>
          </a:xfrm>
          <a:prstGeom prst="rect">
            <a:avLst/>
          </a:prstGeom>
          <a:solidFill>
            <a:schemeClr val="accent1"/>
          </a:solidFill>
          <a:ln w="9525">
            <a:noFill/>
            <a:miter lim="800000"/>
            <a:headEnd/>
            <a:tailEnd/>
          </a:ln>
        </p:spPr>
        <p:txBody>
          <a:bodyPr/>
          <a:lstStyle/>
          <a:p>
            <a:pPr marL="609600" indent="-609600">
              <a:spcBef>
                <a:spcPct val="20000"/>
              </a:spcBef>
              <a:buFontTx/>
              <a:buAutoNum type="arabicPeriod"/>
              <a:tabLst>
                <a:tab pos="720725" algn="l"/>
              </a:tabLst>
            </a:pPr>
            <a:r>
              <a:rPr lang="en-GB" sz="1800">
                <a:latin typeface="Trebuchet MS" pitchFamily="34" charset="0"/>
              </a:rPr>
              <a:t>In Chapter 1, the house, seen from the rear, is ugly and neglected.</a:t>
            </a:r>
          </a:p>
          <a:p>
            <a:pPr marL="609600" indent="-609600">
              <a:spcBef>
                <a:spcPct val="20000"/>
              </a:spcBef>
              <a:buFontTx/>
              <a:buAutoNum type="arabicPeriod"/>
              <a:tabLst>
                <a:tab pos="720725" algn="l"/>
              </a:tabLst>
            </a:pPr>
            <a:r>
              <a:rPr lang="en-GB" sz="1800">
                <a:latin typeface="Trebuchet MS" pitchFamily="34" charset="0"/>
              </a:rPr>
              <a:t>From the front the house looks like a respectable home for a wealthy Victorian doctor.</a:t>
            </a:r>
          </a:p>
          <a:p>
            <a:pPr marL="609600" indent="-609600">
              <a:spcBef>
                <a:spcPct val="20000"/>
              </a:spcBef>
              <a:buFontTx/>
              <a:buAutoNum type="arabicPeriod"/>
              <a:tabLst>
                <a:tab pos="720725" algn="l"/>
              </a:tabLst>
            </a:pPr>
            <a:r>
              <a:rPr lang="en-GB" sz="1800">
                <a:latin typeface="Trebuchet MS" pitchFamily="34" charset="0"/>
              </a:rPr>
              <a:t>Dr. Jekyll uses the front door.</a:t>
            </a:r>
          </a:p>
          <a:p>
            <a:pPr marL="609600" indent="-609600">
              <a:spcBef>
                <a:spcPct val="20000"/>
              </a:spcBef>
              <a:buFontTx/>
              <a:buAutoNum type="arabicPeriod"/>
              <a:tabLst>
                <a:tab pos="720725" algn="l"/>
              </a:tabLst>
            </a:pPr>
            <a:r>
              <a:rPr lang="en-GB" sz="1800">
                <a:latin typeface="Trebuchet MS" pitchFamily="34" charset="0"/>
              </a:rPr>
              <a:t>Mr Hyde has been seen using the back door.</a:t>
            </a:r>
          </a:p>
          <a:p>
            <a:pPr marL="609600" indent="-609600">
              <a:spcBef>
                <a:spcPct val="20000"/>
              </a:spcBef>
              <a:buFontTx/>
              <a:buAutoNum type="arabicPeriod"/>
              <a:tabLst>
                <a:tab pos="720725" algn="l"/>
              </a:tabLst>
            </a:pPr>
            <a:r>
              <a:rPr lang="en-GB" sz="1800">
                <a:latin typeface="Trebuchet MS" pitchFamily="34" charset="0"/>
              </a:rPr>
              <a:t>The house could symbolise good and evil.  From the front all appears pleasant and attractive but behind this veneer lies a dark, secretive and unpleasant place.</a:t>
            </a:r>
          </a:p>
        </p:txBody>
      </p:sp>
      <p:pic>
        <p:nvPicPr>
          <p:cNvPr id="45060" name="Picture 5" descr="MC900383108[1]"/>
          <p:cNvPicPr>
            <a:picLocks noChangeAspect="1" noChangeArrowheads="1"/>
          </p:cNvPicPr>
          <p:nvPr/>
        </p:nvPicPr>
        <p:blipFill>
          <a:blip r:embed="rId2" cstate="print"/>
          <a:srcRect/>
          <a:stretch>
            <a:fillRect/>
          </a:stretch>
        </p:blipFill>
        <p:spPr bwMode="auto">
          <a:xfrm>
            <a:off x="6737350" y="2492375"/>
            <a:ext cx="2184400" cy="413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1668"/>
                                        </p:tgtEl>
                                        <p:attrNameLst>
                                          <p:attrName>style.visibility</p:attrName>
                                        </p:attrNameLst>
                                      </p:cBhvr>
                                      <p:to>
                                        <p:strVal val="visible"/>
                                      </p:to>
                                    </p:set>
                                    <p:animEffect transition="in" filter="blinds(horizontal)">
                                      <p:cBhvr>
                                        <p:cTn id="7" dur="500"/>
                                        <p:tgtEl>
                                          <p:spTgt spid="241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Chapters 1-4 Consolidation Questions</a:t>
            </a:r>
            <a:endParaRPr lang="en-GB" dirty="0"/>
          </a:p>
        </p:txBody>
      </p:sp>
      <p:sp>
        <p:nvSpPr>
          <p:cNvPr id="3" name="Content Placeholder 2"/>
          <p:cNvSpPr>
            <a:spLocks noGrp="1"/>
          </p:cNvSpPr>
          <p:nvPr>
            <p:ph idx="1"/>
          </p:nvPr>
        </p:nvSpPr>
        <p:spPr>
          <a:xfrm>
            <a:off x="179512" y="1556792"/>
            <a:ext cx="8784976" cy="5112567"/>
          </a:xfrm>
        </p:spPr>
        <p:txBody>
          <a:bodyPr>
            <a:normAutofit fontScale="70000" lnSpcReduction="20000"/>
          </a:bodyPr>
          <a:lstStyle/>
          <a:p>
            <a:pPr marL="609600" indent="-609600">
              <a:buFontTx/>
              <a:buAutoNum type="arabicPeriod"/>
            </a:pPr>
            <a:r>
              <a:rPr lang="en-GB" dirty="0" smtClean="0">
                <a:latin typeface="Trebuchet MS" pitchFamily="34" charset="0"/>
              </a:rPr>
              <a:t>What is Mr Utterson’s job?  What does this suggest about him?</a:t>
            </a:r>
          </a:p>
          <a:p>
            <a:pPr marL="609600" indent="-609600">
              <a:buFontTx/>
              <a:buAutoNum type="arabicPeriod"/>
            </a:pPr>
            <a:r>
              <a:rPr lang="en-GB" dirty="0" smtClean="0">
                <a:latin typeface="Trebuchet MS" pitchFamily="34" charset="0"/>
              </a:rPr>
              <a:t>How do people react to Mr Hyde?</a:t>
            </a:r>
          </a:p>
          <a:p>
            <a:pPr marL="609600" indent="-609600">
              <a:buFontTx/>
              <a:buAutoNum type="arabicPeriod"/>
            </a:pPr>
            <a:r>
              <a:rPr lang="en-GB" dirty="0" smtClean="0">
                <a:latin typeface="Trebuchet MS" pitchFamily="34" charset="0"/>
              </a:rPr>
              <a:t>How are Dr. Jekyll and Dr. Lanyon different?</a:t>
            </a:r>
          </a:p>
          <a:p>
            <a:pPr marL="609600" indent="-609600">
              <a:buFontTx/>
              <a:buAutoNum type="arabicPeriod"/>
            </a:pPr>
            <a:r>
              <a:rPr lang="en-GB" dirty="0" smtClean="0">
                <a:latin typeface="Trebuchet MS" pitchFamily="34" charset="0"/>
              </a:rPr>
              <a:t>Who is Poole?</a:t>
            </a:r>
          </a:p>
          <a:p>
            <a:pPr marL="609600" indent="-609600">
              <a:buFontTx/>
              <a:buAutoNum type="arabicPeriod"/>
            </a:pPr>
            <a:r>
              <a:rPr lang="en-GB" dirty="0" smtClean="0">
                <a:latin typeface="Trebuchet MS" pitchFamily="34" charset="0"/>
              </a:rPr>
              <a:t>What two crimes has Hyde committed by the end of Chapter 4?</a:t>
            </a:r>
          </a:p>
          <a:p>
            <a:pPr marL="609600" indent="-609600">
              <a:buFontTx/>
              <a:buAutoNum type="arabicPeriod"/>
            </a:pPr>
            <a:r>
              <a:rPr lang="en-GB" dirty="0" smtClean="0">
                <a:latin typeface="Trebuchet MS" pitchFamily="34" charset="0"/>
              </a:rPr>
              <a:t>Where does Hyde live?  </a:t>
            </a:r>
          </a:p>
          <a:p>
            <a:pPr marL="609600" indent="-609600">
              <a:buFontTx/>
              <a:buAutoNum type="arabicPeriod"/>
            </a:pPr>
            <a:r>
              <a:rPr lang="en-GB" dirty="0" smtClean="0">
                <a:latin typeface="Trebuchet MS" pitchFamily="34" charset="0"/>
              </a:rPr>
              <a:t>How was this part of London different to the rest of the West End in Victorian times?</a:t>
            </a:r>
          </a:p>
          <a:p>
            <a:pPr marL="609600" indent="-609600">
              <a:buFontTx/>
              <a:buAutoNum type="arabicPeriod"/>
            </a:pPr>
            <a:r>
              <a:rPr lang="en-GB" dirty="0" smtClean="0">
                <a:latin typeface="Trebuchet MS" pitchFamily="34" charset="0"/>
              </a:rPr>
              <a:t>The word ‘hissing’ is used to describe Hyde’s speech.  What does this word compare Hyde to?  </a:t>
            </a:r>
          </a:p>
          <a:p>
            <a:pPr marL="609600" indent="-609600">
              <a:buFontTx/>
              <a:buAutoNum type="arabicPeriod"/>
            </a:pPr>
            <a:r>
              <a:rPr lang="en-GB" dirty="0" smtClean="0">
                <a:latin typeface="Trebuchet MS" pitchFamily="34" charset="0"/>
              </a:rPr>
              <a:t>Why would this be significant?</a:t>
            </a:r>
          </a:p>
          <a:p>
            <a:pPr marL="609600" indent="-609600">
              <a:buFontTx/>
              <a:buAutoNum type="arabicPeriod"/>
            </a:pPr>
            <a:r>
              <a:rPr lang="en-GB" dirty="0" smtClean="0">
                <a:latin typeface="Trebuchet MS" pitchFamily="34" charset="0"/>
              </a:rPr>
              <a:t>What document is Utterson keeping for Dr. Jekyll? </a:t>
            </a:r>
          </a:p>
          <a:p>
            <a:pPr marL="609600" indent="-609600">
              <a:buFontTx/>
              <a:buAutoNum type="arabicPeriod"/>
            </a:pPr>
            <a:r>
              <a:rPr lang="en-GB" dirty="0" smtClean="0">
                <a:latin typeface="Trebuchet MS" pitchFamily="34" charset="0"/>
              </a:rPr>
              <a:t> What worries him about it?</a:t>
            </a:r>
          </a:p>
          <a:p>
            <a:pPr marL="609600" indent="-609600">
              <a:buFontTx/>
              <a:buAutoNum type="arabicPeriod"/>
            </a:pPr>
            <a:r>
              <a:rPr lang="en-GB" dirty="0" smtClean="0">
                <a:latin typeface="Trebuchet MS" pitchFamily="34" charset="0"/>
              </a:rPr>
              <a:t>What does the word ‘sawbones’ mean?</a:t>
            </a:r>
          </a:p>
          <a:p>
            <a:pPr marL="609600" indent="-609600">
              <a:buFontTx/>
              <a:buAutoNum type="arabicPeriod"/>
            </a:pPr>
            <a:r>
              <a:rPr lang="en-GB" dirty="0" smtClean="0">
                <a:latin typeface="Trebuchet MS" pitchFamily="34" charset="0"/>
              </a:rPr>
              <a:t>What does Dr. Jekyll say to Mr Utterson about Hyde at the end of Chapter 3?</a:t>
            </a:r>
          </a:p>
          <a:p>
            <a:pPr marL="609600" indent="-609600">
              <a:buFontTx/>
              <a:buAutoNum type="arabicPeriod"/>
            </a:pPr>
            <a:r>
              <a:rPr lang="en-GB" dirty="0" smtClean="0">
                <a:latin typeface="Trebuchet MS" pitchFamily="34" charset="0"/>
              </a:rPr>
              <a:t>What is discovered when Utterson and the police visit Hyde’s house in Chapter 4?</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Exam Facts</a:t>
            </a:r>
            <a:endParaRPr lang="en-GB" dirty="0"/>
          </a:p>
        </p:txBody>
      </p:sp>
      <p:sp>
        <p:nvSpPr>
          <p:cNvPr id="3" name="Content Placeholder 2"/>
          <p:cNvSpPr>
            <a:spLocks noGrp="1"/>
          </p:cNvSpPr>
          <p:nvPr>
            <p:ph idx="1"/>
          </p:nvPr>
        </p:nvSpPr>
        <p:spPr>
          <a:xfrm>
            <a:off x="0" y="1628800"/>
            <a:ext cx="9144000" cy="5040559"/>
          </a:xfrm>
        </p:spPr>
        <p:txBody>
          <a:bodyPr>
            <a:normAutofit fontScale="92500" lnSpcReduction="10000"/>
          </a:bodyPr>
          <a:lstStyle/>
          <a:p>
            <a:r>
              <a:rPr lang="en-GB" dirty="0" smtClean="0"/>
              <a:t>Length: 2 hours and 15 minutes</a:t>
            </a:r>
          </a:p>
          <a:p>
            <a:r>
              <a:rPr lang="en-GB" dirty="0" smtClean="0"/>
              <a:t>Closed book (texts are NOT allowed in examination)</a:t>
            </a:r>
          </a:p>
          <a:p>
            <a:r>
              <a:rPr lang="en-GB" dirty="0" smtClean="0"/>
              <a:t>This exam is worth 50% of your total Literature GCSE</a:t>
            </a:r>
          </a:p>
          <a:p>
            <a:r>
              <a:rPr lang="en-GB" dirty="0" smtClean="0"/>
              <a:t>Section A – 19</a:t>
            </a:r>
            <a:r>
              <a:rPr lang="en-GB" baseline="30000" dirty="0" smtClean="0"/>
              <a:t>th</a:t>
            </a:r>
            <a:r>
              <a:rPr lang="en-GB" dirty="0" smtClean="0"/>
              <a:t> century novel:</a:t>
            </a:r>
            <a:r>
              <a:rPr lang="en-GB" dirty="0"/>
              <a:t> </a:t>
            </a:r>
            <a:r>
              <a:rPr lang="en-GB" dirty="0" smtClean="0"/>
              <a:t>Students will complete a two part question.</a:t>
            </a:r>
          </a:p>
          <a:p>
            <a:pPr lvl="1"/>
            <a:r>
              <a:rPr lang="en-GB" dirty="0" smtClean="0"/>
              <a:t>Part 1 – focussed on </a:t>
            </a:r>
            <a:r>
              <a:rPr lang="en-GB" u="sng" dirty="0" smtClean="0"/>
              <a:t>a close language analysis </a:t>
            </a:r>
            <a:r>
              <a:rPr lang="en-GB" dirty="0" smtClean="0"/>
              <a:t>of an extract of approximately 400 words. (AO2 -  20 marks)</a:t>
            </a:r>
          </a:p>
          <a:p>
            <a:pPr lvl="1">
              <a:buNone/>
            </a:pPr>
            <a:r>
              <a:rPr lang="en-GB" dirty="0" smtClean="0"/>
              <a:t>Part 2 – questions may focus on different aspects of the text, requiring </a:t>
            </a:r>
            <a:r>
              <a:rPr lang="en-GB" u="sng" dirty="0" smtClean="0"/>
              <a:t>exploration of one or more of the following areas: plot, setting(s), character(s), theme(s).</a:t>
            </a:r>
            <a:r>
              <a:rPr lang="en-GB" dirty="0" smtClean="0"/>
              <a:t> (AO1 - 20 marks)</a:t>
            </a:r>
            <a:endParaRPr lang="en-GB" u="sng" dirty="0" smtClean="0"/>
          </a:p>
          <a:p>
            <a:pPr lvl="1">
              <a:buNone/>
            </a:pPr>
            <a:endParaRPr lang="en-GB" dirty="0" smtClean="0"/>
          </a:p>
          <a:p>
            <a:r>
              <a:rPr lang="en-GB" dirty="0" smtClean="0"/>
              <a:t>Section B – Poetry since 1789</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Lesson – Character Juxtaposition</a:t>
            </a:r>
            <a:endParaRPr lang="en-GB" dirty="0"/>
          </a:p>
        </p:txBody>
      </p:sp>
      <p:sp>
        <p:nvSpPr>
          <p:cNvPr id="3" name="Content Placeholder 2"/>
          <p:cNvSpPr>
            <a:spLocks noGrp="1"/>
          </p:cNvSpPr>
          <p:nvPr>
            <p:ph idx="1"/>
          </p:nvPr>
        </p:nvSpPr>
        <p:spPr/>
        <p:txBody>
          <a:bodyPr>
            <a:normAutofit lnSpcReduction="10000"/>
          </a:bodyPr>
          <a:lstStyle/>
          <a:p>
            <a:r>
              <a:rPr lang="en-GB" dirty="0" smtClean="0"/>
              <a:t>Learning Question:</a:t>
            </a:r>
          </a:p>
          <a:p>
            <a:pPr lvl="1"/>
            <a:r>
              <a:rPr lang="en-GB" dirty="0" smtClean="0"/>
              <a:t>How do Jekyll and Lanyon contrast one another?</a:t>
            </a:r>
          </a:p>
          <a:p>
            <a:pPr lvl="1"/>
            <a:r>
              <a:rPr lang="en-GB" dirty="0" smtClean="0"/>
              <a:t>Why did Stevenson choose to present these two characters as such opposites?</a:t>
            </a:r>
          </a:p>
          <a:p>
            <a:pPr lvl="1"/>
            <a:endParaRPr lang="en-GB" dirty="0" smtClean="0"/>
          </a:p>
          <a:p>
            <a:r>
              <a:rPr lang="en-GB" dirty="0" smtClean="0"/>
              <a:t>Key Words:</a:t>
            </a:r>
          </a:p>
          <a:p>
            <a:pPr lvl="1"/>
            <a:r>
              <a:rPr lang="en-GB" sz="2200" dirty="0" smtClean="0"/>
              <a:t>Cabinet, qualm, oration, sedulously, amities, melancholy, </a:t>
            </a:r>
            <a:r>
              <a:rPr lang="en-GB" sz="2200" dirty="0" err="1" smtClean="0"/>
              <a:t>superscribed</a:t>
            </a:r>
            <a:r>
              <a:rPr lang="en-GB" sz="2200" dirty="0" smtClean="0"/>
              <a:t>, disquieted</a:t>
            </a:r>
          </a:p>
          <a:p>
            <a:endParaRPr lang="en-GB" dirty="0" smtClean="0"/>
          </a:p>
          <a:p>
            <a:pPr lvl="1">
              <a:buNone/>
            </a:pPr>
            <a:r>
              <a:rPr lang="en-GB" dirty="0" smtClean="0"/>
              <a:t> </a:t>
            </a: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 in chapters 3-4 of your chart</a:t>
            </a:r>
            <a:endParaRPr lang="en-GB" dirty="0"/>
          </a:p>
        </p:txBody>
      </p:sp>
      <p:graphicFrame>
        <p:nvGraphicFramePr>
          <p:cNvPr id="4" name="Content Placeholder 3"/>
          <p:cNvGraphicFramePr>
            <a:graphicFrameLocks noGrp="1"/>
          </p:cNvGraphicFramePr>
          <p:nvPr>
            <p:ph idx="1"/>
          </p:nvPr>
        </p:nvGraphicFramePr>
        <p:xfrm>
          <a:off x="179388" y="1557338"/>
          <a:ext cx="8785225" cy="5040013"/>
        </p:xfrm>
        <a:graphic>
          <a:graphicData uri="http://schemas.openxmlformats.org/drawingml/2006/table">
            <a:tbl>
              <a:tblPr firstRow="1" bandRow="1">
                <a:tableStyleId>{5C22544A-7EE6-4342-B048-85BDC9FD1C3A}</a:tableStyleId>
              </a:tblPr>
              <a:tblGrid>
                <a:gridCol w="1008236"/>
                <a:gridCol w="2505854"/>
                <a:gridCol w="1757045"/>
                <a:gridCol w="1757045"/>
                <a:gridCol w="1757045"/>
              </a:tblGrid>
              <a:tr h="458183">
                <a:tc>
                  <a:txBody>
                    <a:bodyPr/>
                    <a:lstStyle/>
                    <a:p>
                      <a:pPr algn="ctr"/>
                      <a:r>
                        <a:rPr lang="en-GB" dirty="0" smtClean="0"/>
                        <a:t>Chapter</a:t>
                      </a:r>
                      <a:endParaRPr lang="en-GB" dirty="0"/>
                    </a:p>
                  </a:txBody>
                  <a:tcPr/>
                </a:tc>
                <a:tc>
                  <a:txBody>
                    <a:bodyPr/>
                    <a:lstStyle/>
                    <a:p>
                      <a:pPr algn="ctr"/>
                      <a:r>
                        <a:rPr lang="en-GB" dirty="0" smtClean="0"/>
                        <a:t>Setting</a:t>
                      </a:r>
                      <a:endParaRPr lang="en-GB" dirty="0"/>
                    </a:p>
                  </a:txBody>
                  <a:tcPr/>
                </a:tc>
                <a:tc>
                  <a:txBody>
                    <a:bodyPr/>
                    <a:lstStyle/>
                    <a:p>
                      <a:pPr algn="ctr"/>
                      <a:r>
                        <a:rPr lang="en-GB" dirty="0" smtClean="0"/>
                        <a:t>Characters</a:t>
                      </a:r>
                      <a:endParaRPr lang="en-GB" dirty="0"/>
                    </a:p>
                  </a:txBody>
                  <a:tcPr/>
                </a:tc>
                <a:tc>
                  <a:txBody>
                    <a:bodyPr/>
                    <a:lstStyle/>
                    <a:p>
                      <a:pPr algn="ctr"/>
                      <a:r>
                        <a:rPr lang="en-GB" dirty="0" smtClean="0"/>
                        <a:t>Key events</a:t>
                      </a:r>
                      <a:endParaRPr lang="en-GB" dirty="0"/>
                    </a:p>
                  </a:txBody>
                  <a:tcPr/>
                </a:tc>
                <a:tc>
                  <a:txBody>
                    <a:bodyPr/>
                    <a:lstStyle/>
                    <a:p>
                      <a:pPr algn="ctr"/>
                      <a:r>
                        <a:rPr lang="en-GB" dirty="0" smtClean="0"/>
                        <a:t>Key quotes</a:t>
                      </a:r>
                      <a:endParaRPr lang="en-GB" dirty="0"/>
                    </a:p>
                  </a:txBody>
                  <a:tcPr/>
                </a:tc>
              </a:tr>
              <a:tr h="458183">
                <a:tc>
                  <a:txBody>
                    <a:bodyPr/>
                    <a:lstStyle/>
                    <a:p>
                      <a:pPr algn="ctr"/>
                      <a:r>
                        <a:rPr lang="en-GB" b="1" dirty="0" smtClean="0"/>
                        <a:t>1</a:t>
                      </a:r>
                      <a:endParaRPr lang="en-GB" b="1"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458183">
                <a:tc>
                  <a:txBody>
                    <a:bodyPr/>
                    <a:lstStyle/>
                    <a:p>
                      <a:pPr algn="ctr"/>
                      <a:r>
                        <a:rPr lang="en-GB" b="1" dirty="0" smtClean="0"/>
                        <a:t>2</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3</a:t>
                      </a:r>
                      <a:endParaRPr lang="en-GB" b="1"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a:p>
                  </a:txBody>
                  <a:tcPr>
                    <a:solidFill>
                      <a:schemeClr val="accent3">
                        <a:lumMod val="75000"/>
                      </a:schemeClr>
                    </a:solidFill>
                  </a:tcPr>
                </a:tc>
              </a:tr>
              <a:tr h="458183">
                <a:tc>
                  <a:txBody>
                    <a:bodyPr/>
                    <a:lstStyle/>
                    <a:p>
                      <a:pPr algn="ctr"/>
                      <a:r>
                        <a:rPr lang="en-GB" b="1" dirty="0" smtClean="0"/>
                        <a:t>4</a:t>
                      </a:r>
                      <a:endParaRPr lang="en-GB" b="1"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r>
              <a:tr h="458183">
                <a:tc>
                  <a:txBody>
                    <a:bodyPr/>
                    <a:lstStyle/>
                    <a:p>
                      <a:pPr algn="ctr"/>
                      <a:r>
                        <a:rPr lang="en-GB" b="1" dirty="0" smtClean="0"/>
                        <a:t>5</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6</a:t>
                      </a:r>
                      <a:endParaRPr lang="en-GB" b="1"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7</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8</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9</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458183">
                <a:tc>
                  <a:txBody>
                    <a:bodyPr/>
                    <a:lstStyle/>
                    <a:p>
                      <a:pPr algn="ctr"/>
                      <a:r>
                        <a:rPr lang="en-GB" b="1" dirty="0" smtClean="0"/>
                        <a:t>10</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latin typeface="Trebuchet MS" pitchFamily="34" charset="0"/>
              </a:rPr>
              <a:t>Read chapters 5 and 6, </a:t>
            </a:r>
            <a:r>
              <a:rPr lang="en-GB" b="1" dirty="0" smtClean="0">
                <a:solidFill>
                  <a:srgbClr val="FF3300"/>
                </a:solidFill>
              </a:rPr>
              <a:t>Incident of the Letter </a:t>
            </a:r>
            <a:r>
              <a:rPr lang="en-GB" dirty="0" smtClean="0"/>
              <a:t>and</a:t>
            </a:r>
            <a:r>
              <a:rPr lang="en-GB" b="1" dirty="0" smtClean="0">
                <a:solidFill>
                  <a:srgbClr val="FF3300"/>
                </a:solidFill>
              </a:rPr>
              <a:t> Remarkable Incident of Dr Lanyon</a:t>
            </a:r>
            <a:r>
              <a:rPr lang="en-GB" dirty="0" smtClean="0">
                <a:latin typeface="Trebuchet MS" pitchFamily="34" charset="0"/>
              </a:rPr>
              <a:t> and discuss the following:</a:t>
            </a:r>
          </a:p>
          <a:p>
            <a:pPr marL="0" indent="0">
              <a:buNone/>
            </a:pPr>
            <a:endParaRPr lang="en-GB" sz="2400" dirty="0" smtClean="0">
              <a:latin typeface="Trebuchet MS" pitchFamily="34" charset="0"/>
            </a:endParaRPr>
          </a:p>
          <a:p>
            <a:pPr marL="0" indent="0"/>
            <a:r>
              <a:rPr lang="en-GB" dirty="0" smtClean="0">
                <a:latin typeface="Trebuchet MS" pitchFamily="34" charset="0"/>
              </a:rPr>
              <a:t>What has happened to Hyde?</a:t>
            </a:r>
          </a:p>
          <a:p>
            <a:pPr marL="0" indent="0"/>
            <a:r>
              <a:rPr lang="en-GB" dirty="0" smtClean="0">
                <a:latin typeface="Trebuchet MS" pitchFamily="34" charset="0"/>
              </a:rPr>
              <a:t>How is Dr. Jekyll different?</a:t>
            </a:r>
          </a:p>
          <a:p>
            <a:pPr marL="0" indent="0"/>
            <a:r>
              <a:rPr lang="en-GB" dirty="0" smtClean="0">
                <a:latin typeface="Trebuchet MS" pitchFamily="34" charset="0"/>
              </a:rPr>
              <a:t>What has happened to Dr. Lanyon?</a:t>
            </a:r>
          </a:p>
          <a:p>
            <a:pPr marL="0" indent="0"/>
            <a:r>
              <a:rPr lang="en-GB" dirty="0" smtClean="0">
                <a:latin typeface="Trebuchet MS" pitchFamily="34" charset="0"/>
              </a:rPr>
              <a:t>What does Lanyon say is the cause of his illness?</a:t>
            </a:r>
          </a:p>
          <a:p>
            <a:pPr marL="0" indent="0"/>
            <a:r>
              <a:rPr lang="en-GB" dirty="0" smtClean="0">
                <a:latin typeface="Trebuchet MS" pitchFamily="34" charset="0"/>
              </a:rPr>
              <a:t>What does Lanyon leave for Utterson?</a:t>
            </a:r>
          </a:p>
          <a:p>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Footer Placeholder 5"/>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51203" name="Rectangle 2"/>
          <p:cNvSpPr>
            <a:spLocks noGrp="1" noChangeArrowheads="1"/>
          </p:cNvSpPr>
          <p:nvPr>
            <p:ph type="title" idx="4294967295"/>
          </p:nvPr>
        </p:nvSpPr>
        <p:spPr>
          <a:xfrm>
            <a:off x="0" y="76200"/>
            <a:ext cx="9144000" cy="639763"/>
          </a:xfrm>
        </p:spPr>
        <p:txBody>
          <a:bodyPr>
            <a:normAutofit fontScale="90000"/>
          </a:bodyPr>
          <a:lstStyle/>
          <a:p>
            <a:pPr eaLnBrk="1" hangingPunct="1"/>
            <a:r>
              <a:rPr lang="en-GB" sz="4000" b="1" smtClean="0">
                <a:solidFill>
                  <a:srgbClr val="FF3300"/>
                </a:solidFill>
                <a:latin typeface="Trebuchet MS" pitchFamily="34" charset="0"/>
              </a:rPr>
              <a:t>Before and After</a:t>
            </a:r>
          </a:p>
        </p:txBody>
      </p:sp>
      <p:sp>
        <p:nvSpPr>
          <p:cNvPr id="51204" name="Rectangle 3"/>
          <p:cNvSpPr>
            <a:spLocks noGrp="1" noChangeArrowheads="1"/>
          </p:cNvSpPr>
          <p:nvPr>
            <p:ph type="body" sz="half" idx="4294967295"/>
          </p:nvPr>
        </p:nvSpPr>
        <p:spPr>
          <a:xfrm>
            <a:off x="179388" y="762000"/>
            <a:ext cx="8785225" cy="1066800"/>
          </a:xfrm>
        </p:spPr>
        <p:txBody>
          <a:bodyPr/>
          <a:lstStyle/>
          <a:p>
            <a:pPr marL="0" indent="0" eaLnBrk="1" hangingPunct="1">
              <a:buFontTx/>
              <a:buNone/>
            </a:pPr>
            <a:r>
              <a:rPr lang="en-GB" sz="2800" dirty="0" smtClean="0">
                <a:latin typeface="Trebuchet MS" pitchFamily="34" charset="0"/>
              </a:rPr>
              <a:t>In chapter six we meet a very different Dr. Lanyon. How has Lanyon changed since Utterson last saw him?</a:t>
            </a:r>
          </a:p>
        </p:txBody>
      </p:sp>
      <p:graphicFrame>
        <p:nvGraphicFramePr>
          <p:cNvPr id="274436" name="Group 4"/>
          <p:cNvGraphicFramePr>
            <a:graphicFrameLocks noGrp="1"/>
          </p:cNvGraphicFramePr>
          <p:nvPr>
            <p:ph sz="half" idx="4294967295"/>
          </p:nvPr>
        </p:nvGraphicFramePr>
        <p:xfrm>
          <a:off x="250825" y="1916113"/>
          <a:ext cx="8743950" cy="3776662"/>
        </p:xfrm>
        <a:graphic>
          <a:graphicData uri="http://schemas.openxmlformats.org/drawingml/2006/table">
            <a:tbl>
              <a:tblPr/>
              <a:tblGrid>
                <a:gridCol w="4351338"/>
                <a:gridCol w="4392612"/>
              </a:tblGrid>
              <a:tr h="43338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Before he saw Jekyll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After he saw Jekyll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4327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16" name="Rectangle 15"/>
          <p:cNvSpPr>
            <a:spLocks noChangeArrowheads="1"/>
          </p:cNvSpPr>
          <p:nvPr/>
        </p:nvSpPr>
        <p:spPr bwMode="auto">
          <a:xfrm>
            <a:off x="250825" y="5935663"/>
            <a:ext cx="8713788" cy="661987"/>
          </a:xfrm>
          <a:prstGeom prst="rect">
            <a:avLst/>
          </a:prstGeom>
          <a:solidFill>
            <a:schemeClr val="accent1"/>
          </a:solidFill>
          <a:ln w="9525">
            <a:noFill/>
            <a:miter lim="800000"/>
            <a:headEnd/>
            <a:tailEnd/>
          </a:ln>
        </p:spPr>
        <p:txBody>
          <a:bodyPr/>
          <a:lstStyle/>
          <a:p>
            <a:pPr algn="ctr" eaLnBrk="1" hangingPunct="1">
              <a:lnSpc>
                <a:spcPct val="80000"/>
              </a:lnSpc>
              <a:spcBef>
                <a:spcPct val="20000"/>
              </a:spcBef>
            </a:pPr>
            <a:r>
              <a:rPr lang="en-GB" sz="2000" dirty="0">
                <a:latin typeface="Trebuchet MS" pitchFamily="34" charset="0"/>
              </a:rPr>
              <a:t>Why do you think Stevenson includes this character?  </a:t>
            </a:r>
          </a:p>
          <a:p>
            <a:pPr algn="ctr" eaLnBrk="1" hangingPunct="1">
              <a:lnSpc>
                <a:spcPct val="80000"/>
              </a:lnSpc>
              <a:spcBef>
                <a:spcPct val="20000"/>
              </a:spcBef>
            </a:pPr>
            <a:r>
              <a:rPr lang="en-GB" sz="2000" dirty="0">
                <a:latin typeface="Trebuchet MS" pitchFamily="34" charset="0"/>
              </a:rPr>
              <a:t>What does he represent?</a:t>
            </a:r>
            <a:endParaRPr lang="en-GB" sz="2400" b="1" dirty="0">
              <a:latin typeface="Trebuchet MS"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Before and After</a:t>
            </a:r>
            <a:endParaRPr lang="en-GB" dirty="0"/>
          </a:p>
        </p:txBody>
      </p:sp>
      <p:sp>
        <p:nvSpPr>
          <p:cNvPr id="3" name="Content Placeholder 2"/>
          <p:cNvSpPr>
            <a:spLocks noGrp="1"/>
          </p:cNvSpPr>
          <p:nvPr>
            <p:ph idx="1"/>
          </p:nvPr>
        </p:nvSpPr>
        <p:spPr>
          <a:xfrm>
            <a:off x="179512" y="1628801"/>
            <a:ext cx="8784976" cy="5040560"/>
          </a:xfrm>
        </p:spPr>
        <p:txBody>
          <a:bodyPr/>
          <a:lstStyle/>
          <a:p>
            <a:pPr algn="ctr">
              <a:buNone/>
            </a:pPr>
            <a:r>
              <a:rPr lang="en-GB" dirty="0" smtClean="0">
                <a:latin typeface="Trebuchet MS" pitchFamily="34" charset="0"/>
              </a:rPr>
              <a:t>In chapter six we meet a very different Dr. Lanyon. How has Lanyon changed since Utterson last saw him?</a:t>
            </a:r>
          </a:p>
          <a:p>
            <a:pPr fontAlgn="base">
              <a:buNone/>
            </a:pPr>
            <a:endParaRPr lang="en-US" dirty="0" smtClean="0"/>
          </a:p>
          <a:p>
            <a:pPr fontAlgn="base"/>
            <a:endParaRPr lang="en-US" dirty="0" smtClean="0"/>
          </a:p>
          <a:p>
            <a:pPr>
              <a:buNone/>
            </a:pPr>
            <a:endParaRPr lang="en-GB" dirty="0" smtClean="0">
              <a:latin typeface="Trebuchet MS" pitchFamily="34" charset="0"/>
            </a:endParaRPr>
          </a:p>
          <a:p>
            <a:endParaRPr lang="en-GB" dirty="0"/>
          </a:p>
        </p:txBody>
      </p:sp>
      <p:graphicFrame>
        <p:nvGraphicFramePr>
          <p:cNvPr id="4" name="Table 3"/>
          <p:cNvGraphicFramePr>
            <a:graphicFrameLocks noGrp="1"/>
          </p:cNvGraphicFramePr>
          <p:nvPr/>
        </p:nvGraphicFramePr>
        <p:xfrm>
          <a:off x="323528" y="3284984"/>
          <a:ext cx="8568952" cy="2991102"/>
        </p:xfrm>
        <a:graphic>
          <a:graphicData uri="http://schemas.openxmlformats.org/drawingml/2006/table">
            <a:tbl>
              <a:tblPr firstRow="1" bandRow="1">
                <a:tableStyleId>{5C22544A-7EE6-4342-B048-85BDC9FD1C3A}</a:tableStyleId>
              </a:tblPr>
              <a:tblGrid>
                <a:gridCol w="4284476"/>
                <a:gridCol w="4284476"/>
              </a:tblGrid>
              <a:tr h="648072">
                <a:tc>
                  <a:txBody>
                    <a:bodyPr/>
                    <a:lstStyle/>
                    <a:p>
                      <a:pPr algn="ctr"/>
                      <a:r>
                        <a:rPr lang="en-GB" sz="2500" dirty="0" smtClean="0">
                          <a:solidFill>
                            <a:schemeClr val="tx1"/>
                          </a:solidFill>
                        </a:rPr>
                        <a:t>Before he saw</a:t>
                      </a:r>
                      <a:r>
                        <a:rPr lang="en-GB" sz="2500" baseline="0" dirty="0" smtClean="0">
                          <a:solidFill>
                            <a:schemeClr val="tx1"/>
                          </a:solidFill>
                        </a:rPr>
                        <a:t> Jekyll</a:t>
                      </a:r>
                      <a:endParaRPr lang="en-GB" sz="2500" dirty="0">
                        <a:solidFill>
                          <a:schemeClr val="tx1"/>
                        </a:solidFill>
                      </a:endParaRPr>
                    </a:p>
                  </a:txBody>
                  <a:tcPr/>
                </a:tc>
                <a:tc>
                  <a:txBody>
                    <a:bodyPr/>
                    <a:lstStyle/>
                    <a:p>
                      <a:pPr algn="ctr"/>
                      <a:r>
                        <a:rPr lang="en-GB" sz="2500" dirty="0" smtClean="0">
                          <a:solidFill>
                            <a:schemeClr val="tx1"/>
                          </a:solidFill>
                        </a:rPr>
                        <a:t>After he saw Jekyll</a:t>
                      </a:r>
                      <a:endParaRPr lang="en-GB" sz="2500" dirty="0">
                        <a:solidFill>
                          <a:schemeClr val="tx1"/>
                        </a:solidFill>
                      </a:endParaRPr>
                    </a:p>
                  </a:txBody>
                  <a:tcPr/>
                </a:tc>
              </a:tr>
              <a:tr h="2343030">
                <a:tc>
                  <a:txBody>
                    <a:bodyPr/>
                    <a:lstStyle/>
                    <a:p>
                      <a:endParaRPr lang="en-GB" dirty="0"/>
                    </a:p>
                  </a:txBody>
                  <a:tcPr/>
                </a:tc>
                <a:tc>
                  <a:txBody>
                    <a:bodyPr/>
                    <a:lstStyle/>
                    <a:p>
                      <a:endParaRPr lang="en-GB" dirty="0"/>
                    </a:p>
                  </a:txBody>
                  <a:tcPr/>
                </a:tc>
              </a:tr>
            </a:tbl>
          </a:graphicData>
        </a:graphic>
      </p:graphicFrame>
      <p:sp>
        <p:nvSpPr>
          <p:cNvPr id="5" name="Rounded Rectangle 4"/>
          <p:cNvSpPr/>
          <p:nvPr/>
        </p:nvSpPr>
        <p:spPr>
          <a:xfrm>
            <a:off x="1619672" y="2708920"/>
            <a:ext cx="6048672"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spcBef>
                <a:spcPct val="20000"/>
              </a:spcBef>
            </a:pPr>
            <a:r>
              <a:rPr lang="en-GB" sz="2800" dirty="0" smtClean="0">
                <a:solidFill>
                  <a:schemeClr val="tx1"/>
                </a:solidFill>
                <a:latin typeface="Trebuchet MS" pitchFamily="34" charset="0"/>
              </a:rPr>
              <a:t>Why do you think Stevenson includes this character?  </a:t>
            </a:r>
          </a:p>
          <a:p>
            <a:pPr algn="ctr">
              <a:lnSpc>
                <a:spcPct val="80000"/>
              </a:lnSpc>
              <a:spcBef>
                <a:spcPct val="20000"/>
              </a:spcBef>
            </a:pPr>
            <a:endParaRPr lang="en-GB" sz="2800" dirty="0" smtClean="0">
              <a:solidFill>
                <a:schemeClr val="tx1"/>
              </a:solidFill>
              <a:latin typeface="Trebuchet MS" pitchFamily="34" charset="0"/>
            </a:endParaRPr>
          </a:p>
          <a:p>
            <a:pPr algn="ctr">
              <a:lnSpc>
                <a:spcPct val="80000"/>
              </a:lnSpc>
              <a:spcBef>
                <a:spcPct val="20000"/>
              </a:spcBef>
            </a:pPr>
            <a:r>
              <a:rPr lang="en-GB" sz="2800" dirty="0" smtClean="0">
                <a:solidFill>
                  <a:schemeClr val="tx1"/>
                </a:solidFill>
                <a:latin typeface="Trebuchet MS" pitchFamily="34" charset="0"/>
              </a:rPr>
              <a:t>What does he represent?</a:t>
            </a:r>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smtClean="0">
                <a:solidFill>
                  <a:srgbClr val="FF3300"/>
                </a:solidFill>
                <a:latin typeface="Trebuchet MS" pitchFamily="34" charset="0"/>
              </a:rPr>
              <a:t>Dr. Lanyon and Dr. Jekyll</a:t>
            </a:r>
            <a:endParaRPr lang="en-GB" dirty="0"/>
          </a:p>
        </p:txBody>
      </p:sp>
      <p:sp>
        <p:nvSpPr>
          <p:cNvPr id="3" name="Content Placeholder 2"/>
          <p:cNvSpPr>
            <a:spLocks noGrp="1"/>
          </p:cNvSpPr>
          <p:nvPr>
            <p:ph idx="1"/>
          </p:nvPr>
        </p:nvSpPr>
        <p:spPr>
          <a:xfrm>
            <a:off x="179512" y="1556792"/>
            <a:ext cx="8784976" cy="5112567"/>
          </a:xfrm>
        </p:spPr>
        <p:txBody>
          <a:bodyPr/>
          <a:lstStyle/>
          <a:p>
            <a:pPr>
              <a:buNone/>
            </a:pPr>
            <a:r>
              <a:rPr lang="en-GB" sz="2400" dirty="0" smtClean="0">
                <a:latin typeface="Trebuchet MS" pitchFamily="34" charset="0"/>
              </a:rPr>
              <a:t>The two doctors are poles apart.  How does Stevenson convey this difference to the reader? Complete the table below.</a:t>
            </a:r>
          </a:p>
          <a:p>
            <a:endParaRPr lang="en-GB" dirty="0" smtClean="0"/>
          </a:p>
          <a:p>
            <a:pPr>
              <a:buNone/>
            </a:pPr>
            <a:endParaRPr lang="en-GB" dirty="0"/>
          </a:p>
        </p:txBody>
      </p:sp>
      <p:graphicFrame>
        <p:nvGraphicFramePr>
          <p:cNvPr id="5" name="Table 4"/>
          <p:cNvGraphicFramePr>
            <a:graphicFrameLocks noGrp="1"/>
          </p:cNvGraphicFramePr>
          <p:nvPr/>
        </p:nvGraphicFramePr>
        <p:xfrm>
          <a:off x="179512" y="2564904"/>
          <a:ext cx="8712968" cy="3864431"/>
        </p:xfrm>
        <a:graphic>
          <a:graphicData uri="http://schemas.openxmlformats.org/drawingml/2006/table">
            <a:tbl>
              <a:tblPr firstRow="1" bandRow="1">
                <a:tableStyleId>{5C22544A-7EE6-4342-B048-85BDC9FD1C3A}</a:tableStyleId>
              </a:tblPr>
              <a:tblGrid>
                <a:gridCol w="4356484"/>
                <a:gridCol w="4356484"/>
              </a:tblGrid>
              <a:tr h="504056">
                <a:tc>
                  <a:txBody>
                    <a:bodyPr/>
                    <a:lstStyle/>
                    <a:p>
                      <a:pPr algn="ctr"/>
                      <a:r>
                        <a:rPr lang="en-GB" sz="2500" dirty="0" smtClean="0">
                          <a:solidFill>
                            <a:schemeClr val="tx1"/>
                          </a:solidFill>
                        </a:rPr>
                        <a:t>Dr. Lanyon</a:t>
                      </a:r>
                      <a:endParaRPr lang="en-GB" sz="2500" dirty="0">
                        <a:solidFill>
                          <a:schemeClr val="tx1"/>
                        </a:solidFill>
                      </a:endParaRPr>
                    </a:p>
                  </a:txBody>
                  <a:tcPr/>
                </a:tc>
                <a:tc>
                  <a:txBody>
                    <a:bodyPr/>
                    <a:lstStyle/>
                    <a:p>
                      <a:pPr algn="ctr"/>
                      <a:r>
                        <a:rPr lang="en-GB" sz="2500" dirty="0" smtClean="0">
                          <a:solidFill>
                            <a:schemeClr val="tx1"/>
                          </a:solidFill>
                        </a:rPr>
                        <a:t>Dr. Jekyll</a:t>
                      </a:r>
                      <a:endParaRPr lang="en-GB" sz="2500" dirty="0">
                        <a:solidFill>
                          <a:schemeClr val="tx1"/>
                        </a:solidFill>
                      </a:endParaRPr>
                    </a:p>
                  </a:txBody>
                  <a:tcPr/>
                </a:tc>
              </a:tr>
              <a:tr h="672075">
                <a:tc>
                  <a:txBody>
                    <a:bodyPr/>
                    <a:lstStyle/>
                    <a:p>
                      <a:endParaRPr lang="en-GB" dirty="0"/>
                    </a:p>
                  </a:txBody>
                  <a:tcPr/>
                </a:tc>
                <a:tc>
                  <a:txBody>
                    <a:bodyPr/>
                    <a:lstStyle/>
                    <a:p>
                      <a:endParaRPr lang="en-GB"/>
                    </a:p>
                  </a:txBody>
                  <a:tcPr/>
                </a:tc>
              </a:tr>
              <a:tr h="672075">
                <a:tc>
                  <a:txBody>
                    <a:bodyPr/>
                    <a:lstStyle/>
                    <a:p>
                      <a:endParaRPr lang="en-GB" dirty="0"/>
                    </a:p>
                  </a:txBody>
                  <a:tcPr/>
                </a:tc>
                <a:tc>
                  <a:txBody>
                    <a:bodyPr/>
                    <a:lstStyle/>
                    <a:p>
                      <a:endParaRPr lang="en-GB" dirty="0"/>
                    </a:p>
                  </a:txBody>
                  <a:tcPr/>
                </a:tc>
              </a:tr>
              <a:tr h="672075">
                <a:tc>
                  <a:txBody>
                    <a:bodyPr/>
                    <a:lstStyle/>
                    <a:p>
                      <a:endParaRPr lang="en-GB"/>
                    </a:p>
                  </a:txBody>
                  <a:tcPr/>
                </a:tc>
                <a:tc>
                  <a:txBody>
                    <a:bodyPr/>
                    <a:lstStyle/>
                    <a:p>
                      <a:endParaRPr lang="en-GB" dirty="0"/>
                    </a:p>
                  </a:txBody>
                  <a:tcPr/>
                </a:tc>
              </a:tr>
              <a:tr h="672075">
                <a:tc>
                  <a:txBody>
                    <a:bodyPr/>
                    <a:lstStyle/>
                    <a:p>
                      <a:endParaRPr lang="en-GB"/>
                    </a:p>
                  </a:txBody>
                  <a:tcPr/>
                </a:tc>
                <a:tc>
                  <a:txBody>
                    <a:bodyPr/>
                    <a:lstStyle/>
                    <a:p>
                      <a:endParaRPr lang="en-GB" dirty="0"/>
                    </a:p>
                  </a:txBody>
                  <a:tcPr/>
                </a:tc>
              </a:tr>
              <a:tr h="672075">
                <a:tc>
                  <a:txBody>
                    <a:bodyPr/>
                    <a:lstStyle/>
                    <a:p>
                      <a:endParaRPr lang="en-GB"/>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Mystery </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How is mystery created in Dr. Jekyll and Mr. Hyde?</a:t>
            </a:r>
            <a:endParaRPr lang="en-GB"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what, where?</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Who said “I’ve been wanting to speak to you”</a:t>
            </a:r>
          </a:p>
          <a:p>
            <a:pPr marL="514350" indent="-514350">
              <a:buFont typeface="+mj-lt"/>
              <a:buAutoNum type="arabicPeriod"/>
            </a:pPr>
            <a:r>
              <a:rPr lang="en-GB" dirty="0" smtClean="0"/>
              <a:t>Who said “I trust before any man alive”</a:t>
            </a:r>
          </a:p>
          <a:p>
            <a:pPr marL="514350" indent="-514350">
              <a:buFont typeface="+mj-lt"/>
              <a:buAutoNum type="arabicPeriod"/>
            </a:pPr>
            <a:r>
              <a:rPr lang="en-GB" dirty="0" smtClean="0"/>
              <a:t>Who said “My position is very strange”</a:t>
            </a:r>
          </a:p>
          <a:p>
            <a:pPr marL="514350" indent="-514350">
              <a:buFont typeface="+mj-lt"/>
              <a:buAutoNum type="arabicPeriod"/>
            </a:pPr>
            <a:r>
              <a:rPr lang="en-GB" dirty="0" smtClean="0"/>
              <a:t>What did Jekyll make Hyde promise?</a:t>
            </a:r>
          </a:p>
          <a:p>
            <a:pPr marL="514350" indent="-514350">
              <a:buFont typeface="+mj-lt"/>
              <a:buAutoNum type="arabicPeriod"/>
            </a:pPr>
            <a:r>
              <a:rPr lang="en-GB" dirty="0" smtClean="0"/>
              <a:t>Where did the whole scene take place?</a:t>
            </a:r>
          </a:p>
          <a:p>
            <a:pPr marL="514350" indent="-514350">
              <a:buFont typeface="+mj-lt"/>
              <a:buAutoNum type="arabicPeriod"/>
            </a:pPr>
            <a:endParaRPr lang="en-GB" dirty="0" smtClean="0"/>
          </a:p>
          <a:p>
            <a:pPr marL="0" indent="0">
              <a:buNone/>
            </a:pPr>
            <a:r>
              <a:rPr lang="en-GB" dirty="0" smtClean="0">
                <a:solidFill>
                  <a:srgbClr val="0070C0"/>
                </a:solidFill>
              </a:rPr>
              <a:t>Challenge Point: select a quotation that shows the change in the atmosphere</a:t>
            </a:r>
          </a:p>
          <a:p>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read the extract</a:t>
            </a:r>
            <a:endParaRPr lang="en-GB" dirty="0"/>
          </a:p>
        </p:txBody>
      </p:sp>
      <p:sp>
        <p:nvSpPr>
          <p:cNvPr id="3" name="Content Placeholder 2"/>
          <p:cNvSpPr>
            <a:spLocks noGrp="1"/>
          </p:cNvSpPr>
          <p:nvPr>
            <p:ph idx="1"/>
          </p:nvPr>
        </p:nvSpPr>
        <p:spPr/>
        <p:txBody>
          <a:bodyPr/>
          <a:lstStyle/>
          <a:p>
            <a:r>
              <a:rPr lang="en-GB" dirty="0" smtClean="0"/>
              <a:t>Skim read the text a second time and select at least 3 quotations that give a sense of MYSTERY</a:t>
            </a:r>
          </a:p>
          <a:p>
            <a:endParaRPr lang="en-GB" dirty="0" smtClean="0"/>
          </a:p>
          <a:p>
            <a:r>
              <a:rPr lang="en-GB" dirty="0" smtClean="0"/>
              <a:t>Any thing vague, secret or unexplained</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Extract</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[Jekyll] ‘O, I know he’s a good fellow – you needn’t frown – an excellent fellow, and I always mean to see more of him; but a hide-bound pedant for all that; an ignorant blatant pedant. I was never more disappointed in any man than Lanyon.’</a:t>
            </a:r>
            <a:br>
              <a:rPr lang="en-GB" dirty="0" smtClean="0"/>
            </a:br>
            <a:r>
              <a:rPr lang="en-GB" dirty="0" smtClean="0"/>
              <a:t>‘You know I never approved of it,’ pursued </a:t>
            </a:r>
            <a:r>
              <a:rPr lang="en-GB" dirty="0" err="1" smtClean="0"/>
              <a:t>Utterson</a:t>
            </a:r>
            <a:r>
              <a:rPr lang="en-GB" dirty="0" smtClean="0"/>
              <a:t>, ruthlessly disregarding the fresh topic.</a:t>
            </a:r>
            <a:br>
              <a:rPr lang="en-GB" dirty="0" smtClean="0"/>
            </a:br>
            <a:r>
              <a:rPr lang="en-GB" dirty="0" smtClean="0"/>
              <a:t>‘My will? Yes, certainly, I know that,’ said the doctor, a trifle sharply. ‘You have told me so.’</a:t>
            </a:r>
            <a:br>
              <a:rPr lang="en-GB" dirty="0" smtClean="0"/>
            </a:br>
            <a:r>
              <a:rPr lang="en-GB" dirty="0" smtClean="0"/>
              <a:t>‘Well, I tell you so again,’ continued the lawyer. ‘I have been learning something of young Hyde.’</a:t>
            </a:r>
            <a:br>
              <a:rPr lang="en-GB" dirty="0" smtClean="0"/>
            </a:br>
            <a:r>
              <a:rPr lang="en-GB" dirty="0" smtClean="0"/>
              <a:t>The large handsome face of Dr Jekyll grew pale to the very lips, and there came a blackness about his eyes. ‘I do not care to hear more,’ said he. ‘This is a matter I thought we had agreed to drop.’</a:t>
            </a:r>
            <a:br>
              <a:rPr lang="en-GB" dirty="0" smtClean="0"/>
            </a:br>
            <a:r>
              <a:rPr lang="en-GB" dirty="0" smtClean="0"/>
              <a:t>‘What I heard was abominable,’ said </a:t>
            </a:r>
            <a:r>
              <a:rPr lang="en-GB" dirty="0" err="1" smtClean="0"/>
              <a:t>Utterson</a:t>
            </a:r>
            <a:r>
              <a:rPr lang="en-GB" dirty="0" smtClean="0"/>
              <a:t>.</a:t>
            </a:r>
            <a:br>
              <a:rPr lang="en-GB" dirty="0" smtClean="0"/>
            </a:br>
            <a:r>
              <a:rPr lang="en-GB" dirty="0" smtClean="0"/>
              <a:t>‘It can make no change. You do not understand my position,’ returned the doctor, with a certain incoherency of manner. ‘I am painfully situated, </a:t>
            </a:r>
            <a:r>
              <a:rPr lang="en-GB" dirty="0" err="1" smtClean="0"/>
              <a:t>Utterson</a:t>
            </a:r>
            <a:r>
              <a:rPr lang="en-GB" dirty="0" smtClean="0"/>
              <a:t>; my position is a very strange – a very strange one. It is one of those affairs that cannot be mended by talking.’</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Lesson - Background and Context</a:t>
            </a:r>
            <a:endParaRPr lang="en-GB" dirty="0"/>
          </a:p>
        </p:txBody>
      </p:sp>
      <p:sp>
        <p:nvSpPr>
          <p:cNvPr id="3" name="Content Placeholder 2"/>
          <p:cNvSpPr>
            <a:spLocks noGrp="1"/>
          </p:cNvSpPr>
          <p:nvPr>
            <p:ph idx="1"/>
          </p:nvPr>
        </p:nvSpPr>
        <p:spPr/>
        <p:txBody>
          <a:bodyPr/>
          <a:lstStyle/>
          <a:p>
            <a:pPr>
              <a:buNone/>
            </a:pPr>
            <a:r>
              <a:rPr lang="en-GB" b="1" u="sng" dirty="0" smtClean="0">
                <a:solidFill>
                  <a:srgbClr val="FF3300"/>
                </a:solidFill>
              </a:rPr>
              <a:t>Learning Question</a:t>
            </a:r>
          </a:p>
          <a:p>
            <a:r>
              <a:rPr lang="en-GB" dirty="0" smtClean="0"/>
              <a:t>What are some of the main themes of the novel and how do they link to the time period this novel was written in?</a:t>
            </a:r>
          </a:p>
          <a:p>
            <a:endParaRPr lang="en-GB" dirty="0" smtClean="0"/>
          </a:p>
          <a:p>
            <a:pPr>
              <a:buNone/>
            </a:pPr>
            <a:endParaRPr lang="en-GB"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 continued</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‘Jekyll,’ said </a:t>
            </a:r>
            <a:r>
              <a:rPr lang="en-GB" dirty="0" err="1" smtClean="0"/>
              <a:t>Utterson</a:t>
            </a:r>
            <a:r>
              <a:rPr lang="en-GB" dirty="0" smtClean="0"/>
              <a:t>, ‘you know me: I am a man to be trusted. Make a clean breast of this in confidence; and I make no doubt I can get you out of it.’</a:t>
            </a:r>
            <a:br>
              <a:rPr lang="en-GB" dirty="0" smtClean="0"/>
            </a:br>
            <a:r>
              <a:rPr lang="en-GB" dirty="0" smtClean="0"/>
              <a:t>‘My good </a:t>
            </a:r>
            <a:r>
              <a:rPr lang="en-GB" dirty="0" err="1" smtClean="0"/>
              <a:t>Utterson</a:t>
            </a:r>
            <a:r>
              <a:rPr lang="en-GB" dirty="0" smtClean="0"/>
              <a:t>,’ said the doctor, ‘this is very good of you, this is downright good of you, and I cannot find words to thank you in. I believe you fully; I would trust you before any man alive, ay, before myself, if I could make the choice; but indeed it isn’t what you fancy; it is not so bad as that; and just to put your good heart at rest, I will tell you one thing: the moment I choose, I can be rid of Mr Hyde. I give you my hand upon that; and I thank you again and again; and I will just add one little word, </a:t>
            </a:r>
            <a:r>
              <a:rPr lang="en-GB" dirty="0" err="1" smtClean="0"/>
              <a:t>Utterson</a:t>
            </a:r>
            <a:r>
              <a:rPr lang="en-GB" dirty="0" smtClean="0"/>
              <a:t>, that I’m sure you’ll take in good part: this is a private matter, and I beg of you to let it sleep.’</a:t>
            </a:r>
            <a:endParaRPr lang="en-GB"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a:t>
            </a:r>
            <a:endParaRPr lang="en-GB" dirty="0"/>
          </a:p>
        </p:txBody>
      </p:sp>
      <p:sp>
        <p:nvSpPr>
          <p:cNvPr id="3" name="Content Placeholder 2"/>
          <p:cNvSpPr>
            <a:spLocks noGrp="1"/>
          </p:cNvSpPr>
          <p:nvPr>
            <p:ph idx="1"/>
          </p:nvPr>
        </p:nvSpPr>
        <p:spPr/>
        <p:txBody>
          <a:bodyPr>
            <a:normAutofit fontScale="70000" lnSpcReduction="20000"/>
          </a:bodyPr>
          <a:lstStyle/>
          <a:p>
            <a:r>
              <a:rPr lang="en-GB" sz="3400" dirty="0" smtClean="0"/>
              <a:t>Change of topic from Jekyll</a:t>
            </a:r>
          </a:p>
          <a:p>
            <a:pPr lvl="0"/>
            <a:r>
              <a:rPr lang="en-GB" sz="3400" dirty="0" smtClean="0"/>
              <a:t>Word choice: ruthlessly dismissing/</a:t>
            </a:r>
          </a:p>
          <a:p>
            <a:pPr lvl="0"/>
            <a:r>
              <a:rPr lang="en-GB" sz="3400" dirty="0" smtClean="0"/>
              <a:t>Jekyll growing pale- noticed by </a:t>
            </a:r>
            <a:r>
              <a:rPr lang="en-GB" sz="3400" dirty="0" err="1" smtClean="0"/>
              <a:t>Utterson</a:t>
            </a:r>
            <a:r>
              <a:rPr lang="en-GB" sz="3400" dirty="0" smtClean="0"/>
              <a:t> Deep hidden secret</a:t>
            </a:r>
          </a:p>
          <a:p>
            <a:pPr lvl="0"/>
            <a:r>
              <a:rPr lang="en-GB" sz="3400" dirty="0" smtClean="0"/>
              <a:t>Darkening of eyes- suggests opened wide in horror/ fright</a:t>
            </a:r>
          </a:p>
          <a:p>
            <a:pPr lvl="0"/>
            <a:r>
              <a:rPr lang="en-GB" sz="3400" dirty="0" smtClean="0"/>
              <a:t>Jekyll halting conversation- hesitant to give any information</a:t>
            </a:r>
          </a:p>
          <a:p>
            <a:pPr lvl="0"/>
            <a:r>
              <a:rPr lang="en-GB" sz="3400" dirty="0" smtClean="0"/>
              <a:t>Jekyll does not want to be reminded of the incidents </a:t>
            </a:r>
          </a:p>
          <a:p>
            <a:pPr lvl="0"/>
            <a:r>
              <a:rPr lang="en-GB" sz="3400" dirty="0" smtClean="0"/>
              <a:t>“You do not understand my position” Jekyll wants to tell his friend but cannot</a:t>
            </a:r>
          </a:p>
          <a:p>
            <a:pPr lvl="0"/>
            <a:r>
              <a:rPr lang="en-GB" sz="3400" dirty="0" smtClean="0"/>
              <a:t>Incoherent- stunned/ blabbing/ rushing of words/ faulting/ pauses </a:t>
            </a:r>
          </a:p>
          <a:p>
            <a:pPr lvl="0"/>
            <a:r>
              <a:rPr lang="en-GB" sz="3400" dirty="0" smtClean="0"/>
              <a:t>“My position is very strange” unable to tell him? Would be believe him? Cannot trust </a:t>
            </a:r>
            <a:r>
              <a:rPr lang="en-GB" sz="3400" dirty="0" err="1" smtClean="0"/>
              <a:t>Utterson</a:t>
            </a:r>
            <a:r>
              <a:rPr lang="en-GB" sz="3400" dirty="0" smtClean="0"/>
              <a:t> with the truth- withholding information </a:t>
            </a:r>
          </a:p>
          <a:p>
            <a:pPr lvl="0"/>
            <a:r>
              <a:rPr lang="en-GB" sz="3400" dirty="0" err="1" smtClean="0"/>
              <a:t>Jekyll’s</a:t>
            </a:r>
            <a:r>
              <a:rPr lang="en-GB" sz="3400" dirty="0" smtClean="0"/>
              <a:t> reassurance does nothing but raise more suspicions </a:t>
            </a:r>
          </a:p>
          <a:p>
            <a:pPr lvl="0"/>
            <a:r>
              <a:rPr lang="en-GB" sz="3400" dirty="0" smtClean="0"/>
              <a:t>“I can be rid of Hyde” mysterious </a:t>
            </a:r>
          </a:p>
          <a:p>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52123"/>
              </p:ext>
            </p:extLst>
          </p:nvPr>
        </p:nvGraphicFramePr>
        <p:xfrm>
          <a:off x="0" y="2"/>
          <a:ext cx="9144000" cy="6892535"/>
        </p:xfrm>
        <a:graphic>
          <a:graphicData uri="http://schemas.openxmlformats.org/drawingml/2006/table">
            <a:tbl>
              <a:tblPr firstRow="1" bandRow="1">
                <a:tableStyleId>{5C22544A-7EE6-4342-B048-85BDC9FD1C3A}</a:tableStyleId>
              </a:tblPr>
              <a:tblGrid>
                <a:gridCol w="3231907"/>
                <a:gridCol w="5912093"/>
              </a:tblGrid>
              <a:tr h="526570">
                <a:tc>
                  <a:txBody>
                    <a:bodyPr/>
                    <a:lstStyle/>
                    <a:p>
                      <a:r>
                        <a:rPr lang="en-GB" sz="2800" dirty="0" smtClean="0"/>
                        <a:t>Quotation</a:t>
                      </a:r>
                      <a:endParaRPr lang="en-GB" sz="2800" dirty="0"/>
                    </a:p>
                  </a:txBody>
                  <a:tcPr marL="68580" marR="68580"/>
                </a:tc>
                <a:tc>
                  <a:txBody>
                    <a:bodyPr/>
                    <a:lstStyle/>
                    <a:p>
                      <a:r>
                        <a:rPr lang="en-GB" sz="2800" dirty="0" smtClean="0"/>
                        <a:t>How it creates MYSTERY</a:t>
                      </a:r>
                      <a:endParaRPr lang="en-GB" sz="2800" dirty="0"/>
                    </a:p>
                  </a:txBody>
                  <a:tcPr marL="68580" marR="68580"/>
                </a:tc>
              </a:tr>
              <a:tr h="1208014">
                <a:tc>
                  <a:txBody>
                    <a:bodyPr/>
                    <a:lstStyle/>
                    <a:p>
                      <a:r>
                        <a:rPr lang="en-GB" sz="2400" kern="1200" dirty="0" smtClean="0">
                          <a:solidFill>
                            <a:schemeClr val="dk1"/>
                          </a:solidFill>
                          <a:effectLst/>
                          <a:latin typeface="+mn-lt"/>
                          <a:ea typeface="+mn-ea"/>
                          <a:cs typeface="+mn-cs"/>
                        </a:rPr>
                        <a:t>‘My will? Yes, certainly, I know that,’ said the doctor, a trifle sharply”</a:t>
                      </a:r>
                      <a:endParaRPr lang="en-GB" sz="2400" dirty="0"/>
                    </a:p>
                  </a:txBody>
                  <a:tcPr marL="68580" marR="68580"/>
                </a:tc>
                <a:tc>
                  <a:txBody>
                    <a:bodyPr/>
                    <a:lstStyle/>
                    <a:p>
                      <a:endParaRPr lang="en-GB" dirty="0"/>
                    </a:p>
                  </a:txBody>
                  <a:tcPr marL="68580" marR="68580"/>
                </a:tc>
              </a:tr>
              <a:tr h="184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‘my position is a very strange – a very strange one.’</a:t>
                      </a:r>
                    </a:p>
                    <a:p>
                      <a:endParaRPr lang="en-GB" sz="2800" dirty="0"/>
                    </a:p>
                  </a:txBody>
                  <a:tcPr marL="68580" marR="68580"/>
                </a:tc>
                <a:tc>
                  <a:txBody>
                    <a:bodyPr/>
                    <a:lstStyle/>
                    <a:p>
                      <a:endParaRPr lang="en-GB" dirty="0"/>
                    </a:p>
                  </a:txBody>
                  <a:tcPr marL="68580" marR="68580"/>
                </a:tc>
              </a:tr>
              <a:tr h="1208014">
                <a:tc>
                  <a:txBody>
                    <a:bodyPr/>
                    <a:lstStyle/>
                    <a:p>
                      <a:r>
                        <a:rPr lang="en-GB" sz="2400" kern="1200" dirty="0" smtClean="0">
                          <a:solidFill>
                            <a:schemeClr val="dk1"/>
                          </a:solidFill>
                          <a:effectLst/>
                          <a:latin typeface="+mn-lt"/>
                          <a:ea typeface="+mn-ea"/>
                          <a:cs typeface="+mn-cs"/>
                        </a:rPr>
                        <a:t>‘I would trust you before any man alive, ay, before myself’ </a:t>
                      </a:r>
                      <a:endParaRPr lang="en-GB" sz="2800" dirty="0"/>
                    </a:p>
                  </a:txBody>
                  <a:tcPr marL="68580" marR="68580"/>
                </a:tc>
                <a:tc>
                  <a:txBody>
                    <a:bodyPr/>
                    <a:lstStyle/>
                    <a:p>
                      <a:endParaRPr lang="en-GB"/>
                    </a:p>
                  </a:txBody>
                  <a:tcPr marL="68580" marR="68580"/>
                </a:tc>
              </a:tr>
              <a:tr h="1139384">
                <a:tc>
                  <a:txBody>
                    <a:bodyPr/>
                    <a:lstStyle/>
                    <a:p>
                      <a:r>
                        <a:rPr lang="en-GB" sz="2400" dirty="0" smtClean="0"/>
                        <a:t>“Grew pale”</a:t>
                      </a:r>
                      <a:endParaRPr lang="en-GB" sz="2400" dirty="0"/>
                    </a:p>
                  </a:txBody>
                  <a:tcPr marL="68580" marR="68580"/>
                </a:tc>
                <a:tc>
                  <a:txBody>
                    <a:bodyPr/>
                    <a:lstStyle/>
                    <a:p>
                      <a:endParaRPr lang="en-GB"/>
                    </a:p>
                  </a:txBody>
                  <a:tcPr marL="68580" marR="68580"/>
                </a:tc>
              </a:tr>
              <a:tr h="970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“eyes darken”</a:t>
                      </a:r>
                    </a:p>
                    <a:p>
                      <a:endParaRPr lang="en-GB" sz="2400" dirty="0"/>
                    </a:p>
                  </a:txBody>
                  <a:tcPr marL="68580" marR="68580"/>
                </a:tc>
                <a:tc>
                  <a:txBody>
                    <a:bodyPr/>
                    <a:lstStyle/>
                    <a:p>
                      <a:endParaRPr lang="en-GB" dirty="0"/>
                    </a:p>
                  </a:txBody>
                  <a:tcPr marL="68580" marR="68580"/>
                </a:tc>
              </a:tr>
            </a:tbl>
          </a:graphicData>
        </a:graphic>
      </p:graphicFrame>
    </p:spTree>
    <p:extLst>
      <p:ext uri="{BB962C8B-B14F-4D97-AF65-F5344CB8AC3E}">
        <p14:creationId xmlns:p14="http://schemas.microsoft.com/office/powerpoint/2010/main" val="11348955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52123"/>
              </p:ext>
            </p:extLst>
          </p:nvPr>
        </p:nvGraphicFramePr>
        <p:xfrm>
          <a:off x="0" y="2"/>
          <a:ext cx="9144000" cy="6892535"/>
        </p:xfrm>
        <a:graphic>
          <a:graphicData uri="http://schemas.openxmlformats.org/drawingml/2006/table">
            <a:tbl>
              <a:tblPr firstRow="1" bandRow="1">
                <a:tableStyleId>{5C22544A-7EE6-4342-B048-85BDC9FD1C3A}</a:tableStyleId>
              </a:tblPr>
              <a:tblGrid>
                <a:gridCol w="3231907"/>
                <a:gridCol w="5912093"/>
              </a:tblGrid>
              <a:tr h="526570">
                <a:tc>
                  <a:txBody>
                    <a:bodyPr/>
                    <a:lstStyle/>
                    <a:p>
                      <a:r>
                        <a:rPr lang="en-GB" sz="2800" dirty="0" smtClean="0"/>
                        <a:t>Quotation</a:t>
                      </a:r>
                      <a:endParaRPr lang="en-GB" sz="2800" dirty="0"/>
                    </a:p>
                  </a:txBody>
                  <a:tcPr marL="68580" marR="68580"/>
                </a:tc>
                <a:tc>
                  <a:txBody>
                    <a:bodyPr/>
                    <a:lstStyle/>
                    <a:p>
                      <a:r>
                        <a:rPr lang="en-GB" sz="2800" dirty="0" smtClean="0"/>
                        <a:t>How it creates MYSTERY</a:t>
                      </a:r>
                      <a:endParaRPr lang="en-GB" sz="2800" dirty="0"/>
                    </a:p>
                  </a:txBody>
                  <a:tcPr marL="68580" marR="68580"/>
                </a:tc>
              </a:tr>
              <a:tr h="1208014">
                <a:tc>
                  <a:txBody>
                    <a:bodyPr/>
                    <a:lstStyle/>
                    <a:p>
                      <a:r>
                        <a:rPr lang="en-GB" sz="2200" kern="1200" dirty="0" smtClean="0">
                          <a:solidFill>
                            <a:schemeClr val="dk1"/>
                          </a:solidFill>
                          <a:effectLst/>
                          <a:latin typeface="+mn-lt"/>
                          <a:ea typeface="+mn-ea"/>
                          <a:cs typeface="+mn-cs"/>
                        </a:rPr>
                        <a:t>‘My will? Yes, certainly, I know that,’ said the doctor, a trifle sharply”</a:t>
                      </a:r>
                      <a:endParaRPr lang="en-GB" sz="22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t>The sharpness in </a:t>
                      </a:r>
                      <a:r>
                        <a:rPr lang="en-GB" sz="2200" dirty="0" err="1" smtClean="0"/>
                        <a:t>Jekyll’s</a:t>
                      </a:r>
                      <a:r>
                        <a:rPr lang="en-GB" sz="2200" dirty="0" smtClean="0"/>
                        <a:t> tone</a:t>
                      </a:r>
                      <a:r>
                        <a:rPr lang="en-GB" sz="2200" baseline="0" dirty="0" smtClean="0"/>
                        <a:t> suggest his annoyance. He has tried to start a new subject but </a:t>
                      </a:r>
                      <a:r>
                        <a:rPr lang="en-GB" sz="2200" baseline="0" dirty="0" err="1" smtClean="0"/>
                        <a:t>Utterson</a:t>
                      </a:r>
                      <a:r>
                        <a:rPr lang="en-GB" sz="2200" baseline="0" dirty="0" smtClean="0"/>
                        <a:t> has deliberately dismissed it. </a:t>
                      </a:r>
                      <a:endParaRPr lang="en-GB" sz="2200" dirty="0" smtClean="0"/>
                    </a:p>
                  </a:txBody>
                  <a:tcPr marL="68580" marR="68580"/>
                </a:tc>
              </a:tr>
              <a:tr h="1840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kern="1200" dirty="0" smtClean="0">
                          <a:solidFill>
                            <a:schemeClr val="dk1"/>
                          </a:solidFill>
                          <a:effectLst/>
                          <a:latin typeface="+mn-lt"/>
                          <a:ea typeface="+mn-ea"/>
                          <a:cs typeface="+mn-cs"/>
                        </a:rPr>
                        <a:t>‘my position is a very strange – a very strange one.’</a:t>
                      </a:r>
                    </a:p>
                    <a:p>
                      <a:endParaRPr lang="en-GB" sz="2200"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smtClean="0"/>
                        <a:t>Jekyll is incredibly reluctant to share his ‘position’ with </a:t>
                      </a:r>
                      <a:r>
                        <a:rPr lang="en-GB" sz="2200" dirty="0" err="1" smtClean="0"/>
                        <a:t>Utterson</a:t>
                      </a:r>
                      <a:r>
                        <a:rPr lang="en-GB" sz="2200" baseline="0" dirty="0" smtClean="0"/>
                        <a:t> and describes it as strange. Jekyll is being deliberately vague and unclear, he </a:t>
                      </a:r>
                      <a:r>
                        <a:rPr lang="en-GB" sz="2200" dirty="0" smtClean="0"/>
                        <a:t>wants to tell his friend but cannot</a:t>
                      </a:r>
                    </a:p>
                  </a:txBody>
                  <a:tcPr marL="68580" marR="68580"/>
                </a:tc>
              </a:tr>
              <a:tr h="1208014">
                <a:tc>
                  <a:txBody>
                    <a:bodyPr/>
                    <a:lstStyle/>
                    <a:p>
                      <a:r>
                        <a:rPr lang="en-GB" sz="2200" kern="1200" dirty="0" smtClean="0">
                          <a:solidFill>
                            <a:schemeClr val="dk1"/>
                          </a:solidFill>
                          <a:effectLst/>
                          <a:latin typeface="+mn-lt"/>
                          <a:ea typeface="+mn-ea"/>
                          <a:cs typeface="+mn-cs"/>
                        </a:rPr>
                        <a:t>‘I would trust you before any man alive, ay, before myself’ </a:t>
                      </a:r>
                      <a:endParaRPr lang="en-GB" sz="22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t>Jekyll reassures </a:t>
                      </a:r>
                      <a:r>
                        <a:rPr lang="en-GB" sz="2200" dirty="0" err="1" smtClean="0"/>
                        <a:t>Utterson</a:t>
                      </a:r>
                      <a:r>
                        <a:rPr lang="en-GB" sz="2200" dirty="0" smtClean="0"/>
                        <a:t> that</a:t>
                      </a:r>
                      <a:r>
                        <a:rPr lang="en-GB" sz="2200" baseline="0" dirty="0" smtClean="0"/>
                        <a:t> he trust him implicitly, yet he still does not share his ‘position’ with </a:t>
                      </a:r>
                      <a:r>
                        <a:rPr lang="en-GB" sz="2200" baseline="0" dirty="0" err="1" smtClean="0"/>
                        <a:t>Utterson</a:t>
                      </a:r>
                      <a:r>
                        <a:rPr lang="en-GB" sz="2200" baseline="0" dirty="0" smtClean="0"/>
                        <a:t>. </a:t>
                      </a:r>
                      <a:endParaRPr lang="en-GB" sz="2200" dirty="0" smtClean="0"/>
                    </a:p>
                  </a:txBody>
                  <a:tcPr marL="68580" marR="68580"/>
                </a:tc>
              </a:tr>
              <a:tr h="1139384">
                <a:tc>
                  <a:txBody>
                    <a:bodyPr/>
                    <a:lstStyle/>
                    <a:p>
                      <a:r>
                        <a:rPr lang="en-GB" sz="2200" dirty="0" smtClean="0"/>
                        <a:t>“Grew pale”</a:t>
                      </a:r>
                      <a:endParaRPr lang="en-GB" sz="2200" dirty="0"/>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err="1" smtClean="0"/>
                        <a:t>Utterson</a:t>
                      </a:r>
                      <a:r>
                        <a:rPr lang="en-GB" sz="2200" dirty="0" smtClean="0"/>
                        <a:t> notices</a:t>
                      </a:r>
                      <a:r>
                        <a:rPr lang="en-GB" sz="2200" baseline="0" dirty="0" smtClean="0"/>
                        <a:t> this reaction. It could suggest a d</a:t>
                      </a:r>
                      <a:r>
                        <a:rPr lang="en-GB" sz="2200" dirty="0" smtClean="0"/>
                        <a:t>eep hidden secret.</a:t>
                      </a:r>
                    </a:p>
                  </a:txBody>
                  <a:tcPr marL="68580" marR="68580"/>
                </a:tc>
              </a:tr>
              <a:tr h="9700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t>“eyes darken”</a:t>
                      </a:r>
                    </a:p>
                    <a:p>
                      <a:endParaRPr lang="en-GB" sz="2200" dirty="0"/>
                    </a:p>
                  </a:txBody>
                  <a:tcPr marL="68580" marR="6858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dirty="0" smtClean="0"/>
                        <a:t>This could suggest</a:t>
                      </a:r>
                      <a:r>
                        <a:rPr lang="en-GB" sz="2200" baseline="0" dirty="0" smtClean="0"/>
                        <a:t> that his eyes are </a:t>
                      </a:r>
                      <a:r>
                        <a:rPr lang="en-GB" sz="2200" dirty="0" smtClean="0"/>
                        <a:t> opened wide in horror/ fright</a:t>
                      </a:r>
                    </a:p>
                  </a:txBody>
                  <a:tcPr marL="68580" marR="68580"/>
                </a:tc>
              </a:tr>
            </a:tbl>
          </a:graphicData>
        </a:graphic>
      </p:graphicFrame>
    </p:spTree>
    <p:extLst>
      <p:ext uri="{BB962C8B-B14F-4D97-AF65-F5344CB8AC3E}">
        <p14:creationId xmlns:p14="http://schemas.microsoft.com/office/powerpoint/2010/main" val="1134895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pPr marL="0" indent="0">
              <a:buNone/>
            </a:pPr>
            <a:r>
              <a:rPr lang="en-GB" dirty="0" smtClean="0"/>
              <a:t>In a PEAL paragraph, answer the question:</a:t>
            </a:r>
          </a:p>
          <a:p>
            <a:pPr marL="0" indent="0">
              <a:buNone/>
            </a:pPr>
            <a:endParaRPr lang="en-GB" dirty="0" smtClean="0"/>
          </a:p>
          <a:p>
            <a:pPr marL="0" indent="0">
              <a:buNone/>
            </a:pPr>
            <a:r>
              <a:rPr lang="en-GB" dirty="0" smtClean="0">
                <a:solidFill>
                  <a:srgbClr val="0070C0"/>
                </a:solidFill>
              </a:rPr>
              <a:t>HOW HAS MYSTERY BEEN CREATED IN THE EXTRACT?</a:t>
            </a:r>
          </a:p>
          <a:p>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Pathetic Fallacy </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How has Stevenson used language and writing techniques, specifically pathetic fallacy, to effect?</a:t>
            </a:r>
          </a:p>
          <a:p>
            <a:pPr lvl="1"/>
            <a:endParaRPr lang="en-GB" dirty="0" smtClean="0"/>
          </a:p>
          <a:p>
            <a:r>
              <a:rPr lang="en-GB" dirty="0" smtClean="0"/>
              <a:t>Key Words:</a:t>
            </a:r>
          </a:p>
          <a:p>
            <a:pPr lvl="1"/>
            <a:r>
              <a:rPr lang="en-GB" sz="2200" dirty="0" smtClean="0"/>
              <a:t>Pathetic fallacy, disconsolate, abject, traversed, doggedly, lamentation, sedulous, mottled pallor, malefactor, disinterred.</a:t>
            </a:r>
            <a:endParaRPr lang="en-GB" sz="2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a:spLocks noGrp="1" noChangeArrowheads="1"/>
          </p:cNvSpPr>
          <p:nvPr>
            <p:ph type="title"/>
          </p:nvPr>
        </p:nvSpPr>
        <p:spPr>
          <a:xfrm>
            <a:off x="381000" y="228600"/>
            <a:ext cx="4911725" cy="968152"/>
          </a:xfrm>
        </p:spPr>
        <p:txBody>
          <a:bodyPr>
            <a:normAutofit/>
          </a:bodyPr>
          <a:lstStyle/>
          <a:p>
            <a:pPr>
              <a:spcBef>
                <a:spcPct val="50000"/>
              </a:spcBef>
            </a:pPr>
            <a:r>
              <a:rPr lang="en-GB" sz="5400" b="1" dirty="0" smtClean="0">
                <a:solidFill>
                  <a:srgbClr val="FFC000"/>
                </a:solidFill>
                <a:latin typeface="Trebuchet MS" pitchFamily="34" charset="0"/>
              </a:rPr>
              <a:t>Reading</a:t>
            </a:r>
          </a:p>
        </p:txBody>
      </p:sp>
      <p:sp>
        <p:nvSpPr>
          <p:cNvPr id="55299" name="Text Box 3"/>
          <p:cNvSpPr txBox="1">
            <a:spLocks noChangeArrowheads="1"/>
          </p:cNvSpPr>
          <p:nvPr/>
        </p:nvSpPr>
        <p:spPr bwMode="auto">
          <a:xfrm>
            <a:off x="323528" y="1700808"/>
            <a:ext cx="4176713" cy="4832092"/>
          </a:xfrm>
          <a:prstGeom prst="rect">
            <a:avLst/>
          </a:prstGeom>
          <a:solidFill>
            <a:schemeClr val="accent1"/>
          </a:solidFill>
          <a:ln w="9525">
            <a:noFill/>
            <a:miter lim="800000"/>
            <a:headEnd/>
            <a:tailEnd/>
          </a:ln>
        </p:spPr>
        <p:txBody>
          <a:bodyPr wrap="square">
            <a:spAutoFit/>
          </a:bodyPr>
          <a:lstStyle/>
          <a:p>
            <a:pPr>
              <a:spcBef>
                <a:spcPct val="50000"/>
              </a:spcBef>
            </a:pPr>
            <a:r>
              <a:rPr lang="en-GB" sz="4400" dirty="0">
                <a:latin typeface="Trebuchet MS" pitchFamily="34" charset="0"/>
              </a:rPr>
              <a:t>Read up to the end of chapter 8.  </a:t>
            </a:r>
          </a:p>
          <a:p>
            <a:pPr>
              <a:spcBef>
                <a:spcPct val="50000"/>
              </a:spcBef>
            </a:pPr>
            <a:r>
              <a:rPr lang="en-GB" sz="4400" dirty="0">
                <a:latin typeface="Trebuchet MS" pitchFamily="34" charset="0"/>
              </a:rPr>
              <a:t>What happens?</a:t>
            </a:r>
          </a:p>
          <a:p>
            <a:pPr>
              <a:spcBef>
                <a:spcPct val="50000"/>
              </a:spcBef>
            </a:pPr>
            <a:r>
              <a:rPr lang="en-GB" sz="4400" dirty="0">
                <a:latin typeface="Trebuchet MS" pitchFamily="34" charset="0"/>
              </a:rPr>
              <a:t>What is the weather like?</a:t>
            </a:r>
            <a:endParaRPr lang="en-GB" sz="4400" dirty="0">
              <a:solidFill>
                <a:schemeClr val="accent2"/>
              </a:solidFill>
              <a:latin typeface="Trebuchet MS" pitchFamily="34" charset="0"/>
            </a:endParaRPr>
          </a:p>
        </p:txBody>
      </p:sp>
      <p:pic>
        <p:nvPicPr>
          <p:cNvPr id="55300" name="Picture 10" descr="File:Jekyll.and.Hyde.Ch8.Drawing3.jpg"/>
          <p:cNvPicPr>
            <a:picLocks noChangeAspect="1" noChangeArrowheads="1"/>
          </p:cNvPicPr>
          <p:nvPr/>
        </p:nvPicPr>
        <p:blipFill>
          <a:blip r:embed="rId3" cstate="print"/>
          <a:srcRect/>
          <a:stretch>
            <a:fillRect/>
          </a:stretch>
        </p:blipFill>
        <p:spPr bwMode="auto">
          <a:xfrm>
            <a:off x="5004048" y="1700808"/>
            <a:ext cx="3421187"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ext Box 2"/>
          <p:cNvSpPr txBox="1">
            <a:spLocks noGrp="1" noChangeArrowheads="1"/>
          </p:cNvSpPr>
          <p:nvPr>
            <p:ph type="title"/>
          </p:nvPr>
        </p:nvSpPr>
        <p:spPr>
          <a:xfrm>
            <a:off x="381000" y="228600"/>
            <a:ext cx="8367713" cy="1040160"/>
          </a:xfrm>
          <a:extLst/>
        </p:spPr>
        <p:txBody>
          <a:bodyPr>
            <a:normAutofit/>
          </a:bodyPr>
          <a:lstStyle/>
          <a:p>
            <a:pPr>
              <a:spcBef>
                <a:spcPct val="50000"/>
              </a:spcBef>
              <a:defRPr/>
            </a:pPr>
            <a:r>
              <a:rPr lang="en-GB" sz="4800" b="1" dirty="0" smtClean="0">
                <a:solidFill>
                  <a:srgbClr val="FF0000"/>
                </a:solidFill>
                <a:effectLst>
                  <a:outerShdw blurRad="38100" dist="38100" dir="2700000" algn="tl">
                    <a:srgbClr val="C0C0C0"/>
                  </a:outerShdw>
                </a:effectLst>
                <a:latin typeface="Trebuchet MS" panose="020B0603020202020204" pitchFamily="34" charset="0"/>
              </a:rPr>
              <a:t>What is pathetic fallacy?</a:t>
            </a:r>
          </a:p>
        </p:txBody>
      </p:sp>
      <p:sp>
        <p:nvSpPr>
          <p:cNvPr id="267268" name="Text Box 4"/>
          <p:cNvSpPr txBox="1">
            <a:spLocks noChangeArrowheads="1"/>
          </p:cNvSpPr>
          <p:nvPr/>
        </p:nvSpPr>
        <p:spPr bwMode="auto">
          <a:xfrm>
            <a:off x="179512" y="1484784"/>
            <a:ext cx="8763000" cy="5047536"/>
          </a:xfrm>
          <a:prstGeom prst="rect">
            <a:avLst/>
          </a:prstGeom>
          <a:solidFill>
            <a:schemeClr val="accent1"/>
          </a:solidFill>
          <a:ln w="9525">
            <a:noFill/>
            <a:miter lim="800000"/>
            <a:headEnd/>
            <a:tailEnd/>
          </a:ln>
        </p:spPr>
        <p:txBody>
          <a:bodyPr wrap="square">
            <a:spAutoFit/>
          </a:bodyPr>
          <a:lstStyle/>
          <a:p>
            <a:pPr>
              <a:spcBef>
                <a:spcPct val="50000"/>
              </a:spcBef>
            </a:pPr>
            <a:r>
              <a:rPr lang="en-GB" sz="2800" b="1" dirty="0">
                <a:solidFill>
                  <a:srgbClr val="800080"/>
                </a:solidFill>
                <a:latin typeface="Trebuchet MS" pitchFamily="34" charset="0"/>
              </a:rPr>
              <a:t>Pathetic fallacy is a form of personification where aspects of the environment or atmosphere are given human characteristics or reflect human emotion. </a:t>
            </a:r>
          </a:p>
          <a:p>
            <a:pPr>
              <a:spcBef>
                <a:spcPct val="50000"/>
              </a:spcBef>
            </a:pPr>
            <a:r>
              <a:rPr lang="en-GB" sz="2800" b="1" dirty="0">
                <a:latin typeface="Trebuchet MS" pitchFamily="34" charset="0"/>
              </a:rPr>
              <a:t>It is used in many art forms.  Painters, writers and film makers all use pathetic fallacy to create mood, express a theme or build tension.  </a:t>
            </a:r>
          </a:p>
          <a:p>
            <a:pPr>
              <a:spcBef>
                <a:spcPct val="50000"/>
              </a:spcBef>
            </a:pPr>
            <a:r>
              <a:rPr lang="en-GB" sz="2800" b="1" dirty="0">
                <a:latin typeface="Trebuchet MS" pitchFamily="34" charset="0"/>
              </a:rPr>
              <a:t>For example, in a film the weather may reflect the character’s emotions.  This is pathetic fallacy.</a:t>
            </a:r>
          </a:p>
          <a:p>
            <a:pPr>
              <a:spcBef>
                <a:spcPct val="50000"/>
              </a:spcBef>
            </a:pPr>
            <a:r>
              <a:rPr lang="en-GB" sz="2800" b="1" dirty="0">
                <a:latin typeface="Trebuchet MS" pitchFamily="34" charset="0"/>
              </a:rPr>
              <a:t>Some examples are shown on the following slide…</a:t>
            </a:r>
          </a:p>
        </p:txBody>
      </p:sp>
      <p:pic>
        <p:nvPicPr>
          <p:cNvPr id="56324" name="Picture 5" descr="MC900200381[1]"/>
          <p:cNvPicPr>
            <a:picLocks noChangeAspect="1" noChangeArrowheads="1"/>
          </p:cNvPicPr>
          <p:nvPr/>
        </p:nvPicPr>
        <p:blipFill>
          <a:blip r:embed="rId3" cstate="print"/>
          <a:srcRect/>
          <a:stretch>
            <a:fillRect/>
          </a:stretch>
        </p:blipFill>
        <p:spPr bwMode="auto">
          <a:xfrm>
            <a:off x="7834313" y="2276872"/>
            <a:ext cx="1309687" cy="1201737"/>
          </a:xfrm>
          <a:prstGeom prst="rect">
            <a:avLst/>
          </a:prstGeom>
          <a:noFill/>
          <a:ln w="9525">
            <a:noFill/>
            <a:miter lim="800000"/>
            <a:headEnd/>
            <a:tailEnd/>
          </a:ln>
        </p:spPr>
      </p:pic>
      <p:pic>
        <p:nvPicPr>
          <p:cNvPr id="56325" name="Picture 6" descr="MC900432587[1]"/>
          <p:cNvPicPr>
            <a:picLocks noChangeAspect="1" noChangeArrowheads="1"/>
          </p:cNvPicPr>
          <p:nvPr/>
        </p:nvPicPr>
        <p:blipFill>
          <a:blip r:embed="rId4" cstate="print"/>
          <a:srcRect/>
          <a:stretch>
            <a:fillRect/>
          </a:stretch>
        </p:blipFill>
        <p:spPr bwMode="auto">
          <a:xfrm>
            <a:off x="8100392" y="5877272"/>
            <a:ext cx="1252538" cy="12525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7268"/>
                                        </p:tgtEl>
                                        <p:attrNameLst>
                                          <p:attrName>style.visibility</p:attrName>
                                        </p:attrNameLst>
                                      </p:cBhvr>
                                      <p:to>
                                        <p:strVal val="visible"/>
                                      </p:to>
                                    </p:set>
                                    <p:animEffect transition="in" filter="fade">
                                      <p:cBhvr>
                                        <p:cTn id="7" dur="2000"/>
                                        <p:tgtEl>
                                          <p:spTgt spid="26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MC910218833[1]">
            <a:hlinkClick r:id="rId3"/>
          </p:cNvPr>
          <p:cNvPicPr>
            <a:picLocks noChangeAspect="1" noChangeArrowheads="1"/>
          </p:cNvPicPr>
          <p:nvPr/>
        </p:nvPicPr>
        <p:blipFill>
          <a:blip r:embed="rId4" cstate="print"/>
          <a:srcRect/>
          <a:stretch>
            <a:fillRect/>
          </a:stretch>
        </p:blipFill>
        <p:spPr bwMode="auto">
          <a:xfrm>
            <a:off x="6340475" y="2873375"/>
            <a:ext cx="1111250" cy="800100"/>
          </a:xfrm>
          <a:prstGeom prst="rect">
            <a:avLst/>
          </a:prstGeom>
          <a:noFill/>
          <a:ln w="9525">
            <a:noFill/>
            <a:miter lim="800000"/>
            <a:headEnd/>
            <a:tailEnd/>
          </a:ln>
        </p:spPr>
      </p:pic>
      <p:sp>
        <p:nvSpPr>
          <p:cNvPr id="57347" name="Rectangle 3"/>
          <p:cNvSpPr>
            <a:spLocks noGrp="1" noChangeArrowheads="1"/>
          </p:cNvSpPr>
          <p:nvPr>
            <p:ph type="title"/>
          </p:nvPr>
        </p:nvSpPr>
        <p:spPr>
          <a:xfrm>
            <a:off x="457200" y="0"/>
            <a:ext cx="8229600" cy="868363"/>
          </a:xfrm>
        </p:spPr>
        <p:txBody>
          <a:bodyPr/>
          <a:lstStyle/>
          <a:p>
            <a:r>
              <a:rPr lang="en-GB" b="1" smtClean="0">
                <a:solidFill>
                  <a:srgbClr val="FF3300"/>
                </a:solidFill>
                <a:latin typeface="Trebuchet MS" pitchFamily="34" charset="0"/>
              </a:rPr>
              <a:t>Pathetic Fallacy</a:t>
            </a:r>
          </a:p>
        </p:txBody>
      </p:sp>
      <p:pic>
        <p:nvPicPr>
          <p:cNvPr id="57349" name="Picture 5" descr="MC900432649[1]">
            <a:hlinkClick r:id="rId5"/>
          </p:cNvPr>
          <p:cNvPicPr>
            <a:picLocks noChangeAspect="1" noChangeArrowheads="1"/>
          </p:cNvPicPr>
          <p:nvPr/>
        </p:nvPicPr>
        <p:blipFill>
          <a:blip r:embed="rId6" cstate="print"/>
          <a:srcRect/>
          <a:stretch>
            <a:fillRect/>
          </a:stretch>
        </p:blipFill>
        <p:spPr bwMode="auto">
          <a:xfrm>
            <a:off x="971550" y="1557338"/>
            <a:ext cx="1714500" cy="1714500"/>
          </a:xfrm>
          <a:prstGeom prst="rect">
            <a:avLst/>
          </a:prstGeom>
          <a:noFill/>
          <a:ln w="9525">
            <a:noFill/>
            <a:miter lim="800000"/>
            <a:headEnd/>
            <a:tailEnd/>
          </a:ln>
        </p:spPr>
      </p:pic>
      <p:sp>
        <p:nvSpPr>
          <p:cNvPr id="57350" name="Text Box 6"/>
          <p:cNvSpPr txBox="1">
            <a:spLocks noChangeArrowheads="1"/>
          </p:cNvSpPr>
          <p:nvPr/>
        </p:nvSpPr>
        <p:spPr bwMode="auto">
          <a:xfrm>
            <a:off x="1187450" y="3213100"/>
            <a:ext cx="1079500" cy="366713"/>
          </a:xfrm>
          <a:prstGeom prst="rect">
            <a:avLst/>
          </a:prstGeom>
          <a:noFill/>
          <a:ln w="9525">
            <a:noFill/>
            <a:miter lim="800000"/>
            <a:headEnd/>
            <a:tailEnd/>
          </a:ln>
        </p:spPr>
        <p:txBody>
          <a:bodyPr>
            <a:spAutoFit/>
          </a:bodyPr>
          <a:lstStyle/>
          <a:p>
            <a:pPr algn="ctr" eaLnBrk="1" hangingPunct="1">
              <a:spcBef>
                <a:spcPct val="50000"/>
              </a:spcBef>
            </a:pPr>
            <a:r>
              <a:rPr lang="en-GB" sz="1800" b="1" dirty="0">
                <a:solidFill>
                  <a:schemeClr val="accent2"/>
                </a:solidFill>
              </a:rPr>
              <a:t>Click</a:t>
            </a:r>
          </a:p>
        </p:txBody>
      </p:sp>
      <p:sp>
        <p:nvSpPr>
          <p:cNvPr id="57351" name="Text Box 7"/>
          <p:cNvSpPr txBox="1">
            <a:spLocks noChangeArrowheads="1"/>
          </p:cNvSpPr>
          <p:nvPr/>
        </p:nvSpPr>
        <p:spPr bwMode="auto">
          <a:xfrm>
            <a:off x="3708400" y="4005263"/>
            <a:ext cx="1079500" cy="1465262"/>
          </a:xfrm>
          <a:prstGeom prst="rect">
            <a:avLst/>
          </a:prstGeom>
          <a:noFill/>
          <a:ln w="9525">
            <a:noFill/>
            <a:miter lim="800000"/>
            <a:headEnd/>
            <a:tailEnd/>
          </a:ln>
        </p:spPr>
        <p:txBody>
          <a:bodyPr>
            <a:spAutoFit/>
          </a:bodyPr>
          <a:lstStyle/>
          <a:p>
            <a:pPr algn="ctr" eaLnBrk="1" hangingPunct="1">
              <a:spcBef>
                <a:spcPct val="50000"/>
              </a:spcBef>
            </a:pPr>
            <a:r>
              <a:rPr lang="en-GB" sz="1800" b="1">
                <a:solidFill>
                  <a:schemeClr val="accent2"/>
                </a:solidFill>
              </a:rPr>
              <a:t>Lord of the Rings – The finale</a:t>
            </a:r>
          </a:p>
        </p:txBody>
      </p:sp>
      <p:pic>
        <p:nvPicPr>
          <p:cNvPr id="57352" name="Picture 8" descr="MC900022974[1]">
            <a:hlinkClick r:id="rId7"/>
          </p:cNvPr>
          <p:cNvPicPr>
            <a:picLocks noChangeAspect="1" noChangeArrowheads="1"/>
          </p:cNvPicPr>
          <p:nvPr/>
        </p:nvPicPr>
        <p:blipFill>
          <a:blip r:embed="rId8" cstate="print"/>
          <a:srcRect/>
          <a:stretch>
            <a:fillRect/>
          </a:stretch>
        </p:blipFill>
        <p:spPr bwMode="auto">
          <a:xfrm>
            <a:off x="3492500" y="1844675"/>
            <a:ext cx="1639888" cy="1970088"/>
          </a:xfrm>
          <a:prstGeom prst="rect">
            <a:avLst/>
          </a:prstGeom>
          <a:noFill/>
          <a:ln w="9525">
            <a:noFill/>
            <a:miter lim="800000"/>
            <a:headEnd/>
            <a:tailEnd/>
          </a:ln>
        </p:spPr>
      </p:pic>
      <p:pic>
        <p:nvPicPr>
          <p:cNvPr id="57353" name="Picture 9" descr="MC900311116[1]">
            <a:hlinkClick r:id="rId9"/>
          </p:cNvPr>
          <p:cNvPicPr>
            <a:picLocks noChangeAspect="1" noChangeArrowheads="1"/>
          </p:cNvPicPr>
          <p:nvPr/>
        </p:nvPicPr>
        <p:blipFill>
          <a:blip r:embed="rId10" cstate="print"/>
          <a:srcRect/>
          <a:stretch>
            <a:fillRect/>
          </a:stretch>
        </p:blipFill>
        <p:spPr bwMode="auto">
          <a:xfrm>
            <a:off x="0" y="3789363"/>
            <a:ext cx="2706688" cy="1781175"/>
          </a:xfrm>
          <a:prstGeom prst="rect">
            <a:avLst/>
          </a:prstGeom>
          <a:noFill/>
          <a:ln w="9525">
            <a:noFill/>
            <a:miter lim="800000"/>
            <a:headEnd/>
            <a:tailEnd/>
          </a:ln>
        </p:spPr>
      </p:pic>
      <p:sp>
        <p:nvSpPr>
          <p:cNvPr id="57354" name="Text Box 10"/>
          <p:cNvSpPr txBox="1">
            <a:spLocks noChangeArrowheads="1"/>
          </p:cNvSpPr>
          <p:nvPr/>
        </p:nvSpPr>
        <p:spPr bwMode="auto">
          <a:xfrm>
            <a:off x="503238" y="5949950"/>
            <a:ext cx="2089150" cy="641350"/>
          </a:xfrm>
          <a:prstGeom prst="rect">
            <a:avLst/>
          </a:prstGeom>
          <a:noFill/>
          <a:ln w="9525">
            <a:noFill/>
            <a:miter lim="800000"/>
            <a:headEnd/>
            <a:tailEnd/>
          </a:ln>
        </p:spPr>
        <p:txBody>
          <a:bodyPr>
            <a:spAutoFit/>
          </a:bodyPr>
          <a:lstStyle/>
          <a:p>
            <a:pPr algn="ctr" eaLnBrk="1" hangingPunct="1">
              <a:spcBef>
                <a:spcPct val="50000"/>
              </a:spcBef>
            </a:pPr>
            <a:r>
              <a:rPr lang="en-GB" sz="1800" b="1">
                <a:solidFill>
                  <a:schemeClr val="accent2"/>
                </a:solidFill>
              </a:rPr>
              <a:t>Lord of the Rings – Rohirrim Battle</a:t>
            </a:r>
          </a:p>
        </p:txBody>
      </p:sp>
      <p:sp>
        <p:nvSpPr>
          <p:cNvPr id="57355" name="Text Box 11"/>
          <p:cNvSpPr txBox="1">
            <a:spLocks noChangeArrowheads="1"/>
          </p:cNvSpPr>
          <p:nvPr/>
        </p:nvSpPr>
        <p:spPr bwMode="auto">
          <a:xfrm>
            <a:off x="6659563" y="6165850"/>
            <a:ext cx="1079500" cy="366713"/>
          </a:xfrm>
          <a:prstGeom prst="rect">
            <a:avLst/>
          </a:prstGeom>
          <a:noFill/>
          <a:ln w="9525">
            <a:noFill/>
            <a:miter lim="800000"/>
            <a:headEnd/>
            <a:tailEnd/>
          </a:ln>
        </p:spPr>
        <p:txBody>
          <a:bodyPr>
            <a:spAutoFit/>
          </a:bodyPr>
          <a:lstStyle/>
          <a:p>
            <a:pPr algn="ctr" eaLnBrk="1" hangingPunct="1">
              <a:spcBef>
                <a:spcPct val="50000"/>
              </a:spcBef>
            </a:pPr>
            <a:r>
              <a:rPr lang="en-GB" sz="1800" b="1">
                <a:solidFill>
                  <a:schemeClr val="accent2"/>
                </a:solidFill>
              </a:rPr>
              <a:t>Titanic</a:t>
            </a:r>
          </a:p>
        </p:txBody>
      </p:sp>
      <p:sp>
        <p:nvSpPr>
          <p:cNvPr id="57356" name="Text Box 12"/>
          <p:cNvSpPr txBox="1">
            <a:spLocks noChangeArrowheads="1"/>
          </p:cNvSpPr>
          <p:nvPr/>
        </p:nvSpPr>
        <p:spPr bwMode="auto">
          <a:xfrm>
            <a:off x="5940425" y="3644900"/>
            <a:ext cx="2592388" cy="366713"/>
          </a:xfrm>
          <a:prstGeom prst="rect">
            <a:avLst/>
          </a:prstGeom>
          <a:noFill/>
          <a:ln w="9525">
            <a:noFill/>
            <a:miter lim="800000"/>
            <a:headEnd/>
            <a:tailEnd/>
          </a:ln>
        </p:spPr>
        <p:txBody>
          <a:bodyPr>
            <a:spAutoFit/>
          </a:bodyPr>
          <a:lstStyle/>
          <a:p>
            <a:pPr algn="ctr" eaLnBrk="1" hangingPunct="1">
              <a:spcBef>
                <a:spcPct val="50000"/>
              </a:spcBef>
            </a:pPr>
            <a:r>
              <a:rPr lang="en-GB" sz="1800" b="1" dirty="0">
                <a:solidFill>
                  <a:schemeClr val="accent2"/>
                </a:solidFill>
              </a:rPr>
              <a:t>The Hitcher</a:t>
            </a:r>
          </a:p>
        </p:txBody>
      </p:sp>
      <p:pic>
        <p:nvPicPr>
          <p:cNvPr id="57357" name="Picture 13" descr="MC900089410[1]">
            <a:hlinkClick r:id="rId11"/>
          </p:cNvPr>
          <p:cNvPicPr>
            <a:picLocks noChangeAspect="1" noChangeArrowheads="1"/>
          </p:cNvPicPr>
          <p:nvPr/>
        </p:nvPicPr>
        <p:blipFill>
          <a:blip r:embed="rId12" cstate="print"/>
          <a:srcRect/>
          <a:stretch>
            <a:fillRect/>
          </a:stretch>
        </p:blipFill>
        <p:spPr bwMode="auto">
          <a:xfrm>
            <a:off x="5651500" y="4221163"/>
            <a:ext cx="2957513" cy="1822450"/>
          </a:xfrm>
          <a:prstGeom prst="rect">
            <a:avLst/>
          </a:prstGeom>
          <a:noFill/>
          <a:ln w="9525">
            <a:noFill/>
            <a:miter lim="800000"/>
            <a:headEnd/>
            <a:tailEnd/>
          </a:ln>
        </p:spPr>
      </p:pic>
      <p:pic>
        <p:nvPicPr>
          <p:cNvPr id="57358" name="Picture 14" descr="MC900200381[1]">
            <a:hlinkClick r:id="rId3"/>
          </p:cNvPr>
          <p:cNvPicPr>
            <a:picLocks noChangeAspect="1" noChangeArrowheads="1"/>
          </p:cNvPicPr>
          <p:nvPr/>
        </p:nvPicPr>
        <p:blipFill>
          <a:blip r:embed="rId13" cstate="print"/>
          <a:srcRect/>
          <a:stretch>
            <a:fillRect/>
          </a:stretch>
        </p:blipFill>
        <p:spPr bwMode="auto">
          <a:xfrm>
            <a:off x="6732588" y="1477963"/>
            <a:ext cx="1812925" cy="166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0" y="76200"/>
            <a:ext cx="9144000" cy="1264568"/>
          </a:xfrm>
        </p:spPr>
        <p:txBody>
          <a:bodyPr>
            <a:normAutofit/>
          </a:bodyPr>
          <a:lstStyle/>
          <a:p>
            <a:pPr algn="ctr">
              <a:defRPr/>
            </a:pPr>
            <a:r>
              <a:rPr lang="en-GB" b="1" dirty="0" smtClean="0">
                <a:solidFill>
                  <a:srgbClr val="FF3300"/>
                </a:solidFill>
                <a:effectLst>
                  <a:outerShdw blurRad="38100" dist="38100" dir="2700000" algn="tl">
                    <a:srgbClr val="C0C0C0"/>
                  </a:outerShdw>
                </a:effectLst>
                <a:latin typeface="Trebuchet MS" panose="020B0603020202020204" pitchFamily="34" charset="0"/>
              </a:rPr>
              <a:t>Pathetic Fallacy</a:t>
            </a:r>
          </a:p>
        </p:txBody>
      </p:sp>
      <p:graphicFrame>
        <p:nvGraphicFramePr>
          <p:cNvPr id="273412" name="Group 4"/>
          <p:cNvGraphicFramePr>
            <a:graphicFrameLocks noGrp="1"/>
          </p:cNvGraphicFramePr>
          <p:nvPr>
            <p:ph sz="half" idx="2"/>
          </p:nvPr>
        </p:nvGraphicFramePr>
        <p:xfrm>
          <a:off x="76200" y="1556791"/>
          <a:ext cx="8915400" cy="5216537"/>
        </p:xfrm>
        <a:graphic>
          <a:graphicData uri="http://schemas.openxmlformats.org/drawingml/2006/table">
            <a:tbl>
              <a:tblPr/>
              <a:tblGrid>
                <a:gridCol w="3124200"/>
                <a:gridCol w="1828800"/>
                <a:gridCol w="3962400"/>
              </a:tblGrid>
              <a:tr h="41987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Comic Sans MS" panose="030F0702030302020204" pitchFamily="66" charset="0"/>
                          <a:cs typeface="Arial" panose="020B0604020202020204" pitchFamily="34" charset="0"/>
                        </a:rPr>
                        <a:t>Movie clip</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Weather</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Effect created</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9782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0000"/>
                          </a:solidFill>
                          <a:effectLst/>
                          <a:latin typeface="Comic Sans MS" panose="030F0702030302020204" pitchFamily="66" charset="0"/>
                          <a:cs typeface="Arial" panose="020B0604020202020204" pitchFamily="34" charset="0"/>
                        </a:rPr>
                        <a:t>Click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FF0000"/>
                          </a:solidFill>
                          <a:effectLst/>
                          <a:latin typeface="Comic Sans MS" panose="030F0702030302020204" pitchFamily="66" charset="0"/>
                          <a:cs typeface="Arial" panose="020B0604020202020204" pitchFamily="34" charset="0"/>
                        </a:rPr>
                        <a:t>Heavy rain</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0000"/>
                          </a:solidFill>
                          <a:effectLst/>
                          <a:latin typeface="Comic Sans MS" panose="030F0702030302020204" pitchFamily="66" charset="0"/>
                          <a:cs typeface="Arial" panose="020B0604020202020204" pitchFamily="34" charset="0"/>
                        </a:rPr>
                        <a:t>Creates an appropriately poignant and sombre mood as the character dies.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37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Lord of the Rings battle scene</a:t>
                      </a:r>
                      <a:endParaRPr kumimoji="0" lang="en-US" sz="20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accent2"/>
                          </a:solidFill>
                          <a:effectLst/>
                          <a:latin typeface="Comic Sans MS" panose="030F0702030302020204" pitchFamily="66" charset="0"/>
                          <a:cs typeface="Arial" panose="020B0604020202020204" pitchFamily="34" charset="0"/>
                        </a:rPr>
                        <a:t>Dark storm clouds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Adds a dark mood and a sense of foreboding.</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82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0000"/>
                          </a:solidFill>
                          <a:effectLst/>
                          <a:latin typeface="Comic Sans MS" panose="030F0702030302020204" pitchFamily="66" charset="0"/>
                          <a:cs typeface="Arial" panose="020B0604020202020204" pitchFamily="34" charset="0"/>
                        </a:rPr>
                        <a:t>Lord of the Rings ending</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omic Sans MS" panose="030F0702030302020204" pitchFamily="66" charset="0"/>
                          <a:cs typeface="Arial" panose="020B0604020202020204" pitchFamily="34" charset="0"/>
                        </a:rPr>
                        <a:t>Bright, golden sunset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0000"/>
                          </a:solidFill>
                          <a:effectLst/>
                          <a:latin typeface="Comic Sans MS" panose="030F0702030302020204" pitchFamily="66" charset="0"/>
                          <a:cs typeface="Arial" panose="020B0604020202020204" pitchFamily="34" charset="0"/>
                        </a:rPr>
                        <a:t>Sunlight suggests hope and optimism at the end of a movie filled with dark scenes.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82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The Hitcher</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Comic Sans MS" panose="030F0702030302020204" pitchFamily="66" charset="0"/>
                          <a:cs typeface="Arial" panose="020B0604020202020204" pitchFamily="34" charset="0"/>
                        </a:rPr>
                        <a:t>Thunder, lightening, heavy rain</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Comic Sans MS" panose="030F0702030302020204" pitchFamily="66" charset="0"/>
                          <a:cs typeface="Arial" panose="020B0604020202020204" pitchFamily="34" charset="0"/>
                        </a:rPr>
                        <a:t>Builds suspense and helps to establish a tense, nerve-jangling atmosphere.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82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0000"/>
                          </a:solidFill>
                          <a:effectLst/>
                          <a:latin typeface="Comic Sans MS" panose="030F0702030302020204" pitchFamily="66" charset="0"/>
                          <a:cs typeface="Arial" panose="020B0604020202020204" pitchFamily="34" charset="0"/>
                        </a:rPr>
                        <a:t>Titanic</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rgbClr val="FF0000"/>
                          </a:solidFill>
                          <a:effectLst/>
                          <a:latin typeface="Comic Sans MS" panose="030F0702030302020204" pitchFamily="66" charset="0"/>
                          <a:cs typeface="Arial" panose="020B0604020202020204" pitchFamily="34" charset="0"/>
                        </a:rPr>
                        <a:t>Beautiful sunset</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rgbClr val="FF0000"/>
                          </a:solidFill>
                          <a:effectLst/>
                          <a:latin typeface="Comic Sans MS" panose="030F0702030302020204" pitchFamily="66" charset="0"/>
                          <a:cs typeface="Arial" panose="020B0604020202020204" pitchFamily="34" charset="0"/>
                        </a:rPr>
                        <a:t>Creates a romantic backdrop fitting for two characters falling in love.</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wipe(up)">
                                      <p:cBhvr>
                                        <p:cTn id="7"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280988"/>
            <a:ext cx="8659813" cy="411162"/>
          </a:xfrm>
        </p:spPr>
        <p:txBody>
          <a:bodyPr rtlCol="0">
            <a:normAutofit fontScale="90000"/>
          </a:bodyPr>
          <a:lstStyle/>
          <a:p>
            <a:pPr algn="ctr" eaLnBrk="1" fontAlgn="auto" hangingPunct="1">
              <a:spcAft>
                <a:spcPts val="0"/>
              </a:spcAft>
              <a:defRPr/>
            </a:pPr>
            <a:r>
              <a:rPr lang="en-GB" sz="5400" b="1" dirty="0">
                <a:solidFill>
                  <a:srgbClr val="FF3300"/>
                </a:solidFill>
                <a:effectLst>
                  <a:outerShdw blurRad="38100" dist="38100" dir="2700000" algn="tl">
                    <a:srgbClr val="C0C0C0"/>
                  </a:outerShdw>
                </a:effectLst>
                <a:latin typeface="Trebuchet MS" panose="020B0603020202020204" pitchFamily="34" charset="0"/>
              </a:rPr>
              <a:t>Jekyll and Hyde</a:t>
            </a:r>
          </a:p>
        </p:txBody>
      </p:sp>
      <p:sp>
        <p:nvSpPr>
          <p:cNvPr id="6147" name="Rectangle 3"/>
          <p:cNvSpPr>
            <a:spLocks noGrp="1" noChangeArrowheads="1"/>
          </p:cNvSpPr>
          <p:nvPr>
            <p:ph type="body" sz="half" idx="1"/>
          </p:nvPr>
        </p:nvSpPr>
        <p:spPr>
          <a:xfrm>
            <a:off x="144463" y="1268761"/>
            <a:ext cx="8820150" cy="5473352"/>
          </a:xfrm>
        </p:spPr>
        <p:txBody>
          <a:bodyPr>
            <a:normAutofit/>
          </a:bodyPr>
          <a:lstStyle/>
          <a:p>
            <a:pPr marL="0" indent="0" eaLnBrk="1" hangingPunct="1">
              <a:buFontTx/>
              <a:buNone/>
            </a:pPr>
            <a:endParaRPr lang="en-GB" sz="2800" dirty="0" smtClean="0">
              <a:latin typeface="Trebuchet MS" pitchFamily="34" charset="0"/>
            </a:endParaRPr>
          </a:p>
          <a:p>
            <a:pPr marL="0" indent="0" eaLnBrk="1" hangingPunct="1">
              <a:buFontTx/>
              <a:buNone/>
            </a:pPr>
            <a:r>
              <a:rPr lang="en-GB" sz="2800" dirty="0" smtClean="0">
                <a:latin typeface="Trebuchet MS" pitchFamily="34" charset="0"/>
              </a:rPr>
              <a:t>From the novel’s title, the phrase ‘Jekyll and Hyde’ has slipped into common English usage.  </a:t>
            </a:r>
          </a:p>
          <a:p>
            <a:pPr marL="0" indent="0" eaLnBrk="1" hangingPunct="1">
              <a:buFontTx/>
              <a:buNone/>
            </a:pPr>
            <a:r>
              <a:rPr lang="en-GB" sz="2800" dirty="0" smtClean="0">
                <a:latin typeface="Trebuchet MS" pitchFamily="34" charset="0"/>
              </a:rPr>
              <a:t>But what does it mean?  Discuss the following:</a:t>
            </a:r>
          </a:p>
          <a:p>
            <a:pPr marL="0" indent="0" eaLnBrk="1" hangingPunct="1">
              <a:buFontTx/>
              <a:buNone/>
            </a:pPr>
            <a:endParaRPr lang="en-GB" sz="2800" dirty="0" smtClean="0">
              <a:latin typeface="Trebuchet MS" pitchFamily="34" charset="0"/>
            </a:endParaRPr>
          </a:p>
          <a:p>
            <a:pPr marL="0" indent="0" eaLnBrk="1" hangingPunct="1"/>
            <a:r>
              <a:rPr lang="en-GB" sz="2800" dirty="0" smtClean="0">
                <a:latin typeface="Trebuchet MS" pitchFamily="34" charset="0"/>
              </a:rPr>
              <a:t>What does the phrase usually refer to?  An object, a place or a person?</a:t>
            </a:r>
          </a:p>
          <a:p>
            <a:pPr marL="0" indent="0" eaLnBrk="1" hangingPunct="1"/>
            <a:r>
              <a:rPr lang="en-GB" sz="2800" dirty="0" smtClean="0">
                <a:latin typeface="Trebuchet MS" pitchFamily="34" charset="0"/>
              </a:rPr>
              <a:t>What do you understand by the phrase ‘a Jekyll and Hyde’ personality’?</a:t>
            </a:r>
          </a:p>
          <a:p>
            <a:pPr marL="0" indent="0" eaLnBrk="1" hangingPunct="1"/>
            <a:r>
              <a:rPr lang="en-GB" sz="2800" dirty="0" smtClean="0">
                <a:latin typeface="Trebuchet MS" pitchFamily="34" charset="0"/>
              </a:rPr>
              <a:t>Can you think of a fictional character from a novel, film or TV show that has a ‘Jekyll and Hyde’ personality?</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solidFill>
                  <a:srgbClr val="FF0000"/>
                </a:solidFill>
                <a:latin typeface="Trebuchet MS" pitchFamily="34" charset="0"/>
              </a:rPr>
              <a:t>Pathetic fallacy in literature</a:t>
            </a:r>
            <a:endParaRPr lang="en-GB" dirty="0"/>
          </a:p>
        </p:txBody>
      </p:sp>
      <p:sp>
        <p:nvSpPr>
          <p:cNvPr id="3" name="Content Placeholder 2"/>
          <p:cNvSpPr>
            <a:spLocks noGrp="1"/>
          </p:cNvSpPr>
          <p:nvPr>
            <p:ph idx="1"/>
          </p:nvPr>
        </p:nvSpPr>
        <p:spPr/>
        <p:txBody>
          <a:bodyPr>
            <a:normAutofit lnSpcReduction="10000"/>
          </a:bodyPr>
          <a:lstStyle/>
          <a:p>
            <a:pPr>
              <a:spcBef>
                <a:spcPct val="50000"/>
              </a:spcBef>
            </a:pPr>
            <a:r>
              <a:rPr lang="en-GB" dirty="0" smtClean="0">
                <a:latin typeface="Trebuchet MS" pitchFamily="34" charset="0"/>
              </a:rPr>
              <a:t>Re-read the opening few pages of Chapter 8.  </a:t>
            </a:r>
          </a:p>
          <a:p>
            <a:pPr>
              <a:spcBef>
                <a:spcPct val="50000"/>
              </a:spcBef>
            </a:pPr>
            <a:r>
              <a:rPr lang="en-GB" dirty="0" smtClean="0">
                <a:latin typeface="Trebuchet MS" pitchFamily="34" charset="0"/>
              </a:rPr>
              <a:t>What is the weather like?</a:t>
            </a:r>
          </a:p>
          <a:p>
            <a:pPr>
              <a:spcBef>
                <a:spcPct val="50000"/>
              </a:spcBef>
            </a:pPr>
            <a:r>
              <a:rPr lang="en-GB" dirty="0" smtClean="0">
                <a:latin typeface="Trebuchet MS" pitchFamily="34" charset="0"/>
              </a:rPr>
              <a:t>How does it create mood and atmosphere?</a:t>
            </a:r>
          </a:p>
          <a:p>
            <a:pPr>
              <a:spcBef>
                <a:spcPct val="50000"/>
              </a:spcBef>
            </a:pPr>
            <a:r>
              <a:rPr lang="en-GB" dirty="0" smtClean="0">
                <a:latin typeface="Trebuchet MS" pitchFamily="34" charset="0"/>
              </a:rPr>
              <a:t>How does it emphasise the character’s emotions?</a:t>
            </a:r>
          </a:p>
          <a:p>
            <a:pPr>
              <a:spcBef>
                <a:spcPct val="50000"/>
              </a:spcBef>
            </a:pPr>
            <a:r>
              <a:rPr lang="en-GB" dirty="0" smtClean="0">
                <a:latin typeface="Trebuchet MS" pitchFamily="34" charset="0"/>
              </a:rPr>
              <a:t>How does it provide hints about the plot?</a:t>
            </a:r>
            <a:endParaRPr lang="en-GB" dirty="0" smtClean="0">
              <a:solidFill>
                <a:schemeClr val="accent2"/>
              </a:solidFill>
              <a:latin typeface="Trebuchet MS" pitchFamily="34" charset="0"/>
            </a:endParaRPr>
          </a:p>
          <a:p>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a:spLocks noGrp="1" noChangeArrowheads="1"/>
          </p:cNvSpPr>
          <p:nvPr>
            <p:ph type="title"/>
          </p:nvPr>
        </p:nvSpPr>
        <p:spPr>
          <a:xfrm>
            <a:off x="381000" y="228600"/>
            <a:ext cx="8223250" cy="685800"/>
          </a:xfrm>
        </p:spPr>
        <p:txBody>
          <a:bodyPr>
            <a:normAutofit fontScale="90000"/>
          </a:bodyPr>
          <a:lstStyle/>
          <a:p>
            <a:pPr>
              <a:spcBef>
                <a:spcPct val="50000"/>
              </a:spcBef>
            </a:pPr>
            <a:r>
              <a:rPr lang="en-GB" sz="5400" b="1" dirty="0" smtClean="0">
                <a:solidFill>
                  <a:srgbClr val="FF0000"/>
                </a:solidFill>
                <a:latin typeface="Trebuchet MS" pitchFamily="34" charset="0"/>
              </a:rPr>
              <a:t>Pathetic Fallacy Task</a:t>
            </a:r>
          </a:p>
        </p:txBody>
      </p:sp>
      <p:sp>
        <p:nvSpPr>
          <p:cNvPr id="60419" name="Text Box 3"/>
          <p:cNvSpPr txBox="1">
            <a:spLocks noChangeArrowheads="1"/>
          </p:cNvSpPr>
          <p:nvPr/>
        </p:nvSpPr>
        <p:spPr bwMode="auto">
          <a:xfrm>
            <a:off x="250825" y="1628799"/>
            <a:ext cx="4176713" cy="5016758"/>
          </a:xfrm>
          <a:prstGeom prst="rect">
            <a:avLst/>
          </a:prstGeom>
          <a:solidFill>
            <a:schemeClr val="accent1"/>
          </a:solidFill>
          <a:ln w="9525">
            <a:noFill/>
            <a:miter lim="800000"/>
            <a:headEnd/>
            <a:tailEnd/>
          </a:ln>
        </p:spPr>
        <p:txBody>
          <a:bodyPr wrap="square">
            <a:spAutoFit/>
          </a:bodyPr>
          <a:lstStyle/>
          <a:p>
            <a:pPr>
              <a:spcBef>
                <a:spcPct val="50000"/>
              </a:spcBef>
            </a:pPr>
            <a:r>
              <a:rPr lang="en-GB" sz="4000" dirty="0">
                <a:latin typeface="Trebuchet MS" pitchFamily="34" charset="0"/>
              </a:rPr>
              <a:t>Write a </a:t>
            </a:r>
            <a:r>
              <a:rPr lang="en-GB" sz="4000" dirty="0" smtClean="0">
                <a:latin typeface="Trebuchet MS" pitchFamily="34" charset="0"/>
              </a:rPr>
              <a:t>PEAL paragraph </a:t>
            </a:r>
            <a:r>
              <a:rPr lang="en-GB" sz="4000" dirty="0">
                <a:latin typeface="Trebuchet MS" pitchFamily="34" charset="0"/>
              </a:rPr>
              <a:t>explaining how Stevenson uses pathetic fallacy in Chapter 8 of Dr Jekyll and Mr Hyde.</a:t>
            </a:r>
            <a:endParaRPr lang="en-GB" sz="4000" dirty="0">
              <a:solidFill>
                <a:schemeClr val="accent2"/>
              </a:solidFill>
              <a:latin typeface="Trebuchet MS" pitchFamily="34" charset="0"/>
            </a:endParaRPr>
          </a:p>
        </p:txBody>
      </p:sp>
      <p:pic>
        <p:nvPicPr>
          <p:cNvPr id="60420" name="Picture 4" descr="MC900277490[1]"/>
          <p:cNvPicPr>
            <a:picLocks noChangeAspect="1" noChangeArrowheads="1"/>
          </p:cNvPicPr>
          <p:nvPr/>
        </p:nvPicPr>
        <p:blipFill>
          <a:blip r:embed="rId3" cstate="print"/>
          <a:srcRect/>
          <a:stretch>
            <a:fillRect/>
          </a:stretch>
        </p:blipFill>
        <p:spPr bwMode="auto">
          <a:xfrm>
            <a:off x="4859338" y="1773238"/>
            <a:ext cx="3914775"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Lanyon’s Narrative</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What role does Dr. Lanyon play in the novel?</a:t>
            </a:r>
          </a:p>
          <a:p>
            <a:pPr lvl="1"/>
            <a:endParaRPr lang="en-GB" dirty="0" smtClean="0"/>
          </a:p>
          <a:p>
            <a:r>
              <a:rPr lang="en-GB" dirty="0" smtClean="0"/>
              <a:t>Key Words:</a:t>
            </a:r>
          </a:p>
          <a:p>
            <a:pPr lvl="1"/>
            <a:r>
              <a:rPr lang="en-GB" sz="2200" dirty="0" smtClean="0"/>
              <a:t>Whetted, enigmas, flighty</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Fill in Chapters 5, 6 &amp; 7 of your chart</a:t>
            </a:r>
            <a:endParaRPr lang="en-GB" dirty="0"/>
          </a:p>
        </p:txBody>
      </p:sp>
      <p:graphicFrame>
        <p:nvGraphicFramePr>
          <p:cNvPr id="4" name="Content Placeholder 3"/>
          <p:cNvGraphicFramePr>
            <a:graphicFrameLocks noGrp="1"/>
          </p:cNvGraphicFramePr>
          <p:nvPr>
            <p:ph idx="1"/>
          </p:nvPr>
        </p:nvGraphicFramePr>
        <p:xfrm>
          <a:off x="179388" y="1557338"/>
          <a:ext cx="8785225" cy="5040013"/>
        </p:xfrm>
        <a:graphic>
          <a:graphicData uri="http://schemas.openxmlformats.org/drawingml/2006/table">
            <a:tbl>
              <a:tblPr firstRow="1" bandRow="1">
                <a:tableStyleId>{5C22544A-7EE6-4342-B048-85BDC9FD1C3A}</a:tableStyleId>
              </a:tblPr>
              <a:tblGrid>
                <a:gridCol w="1008236"/>
                <a:gridCol w="2505854"/>
                <a:gridCol w="1757045"/>
                <a:gridCol w="1757045"/>
                <a:gridCol w="1757045"/>
              </a:tblGrid>
              <a:tr h="458183">
                <a:tc>
                  <a:txBody>
                    <a:bodyPr/>
                    <a:lstStyle/>
                    <a:p>
                      <a:pPr algn="ctr"/>
                      <a:r>
                        <a:rPr lang="en-GB" dirty="0" smtClean="0"/>
                        <a:t>Chapter</a:t>
                      </a:r>
                      <a:endParaRPr lang="en-GB" dirty="0"/>
                    </a:p>
                  </a:txBody>
                  <a:tcPr/>
                </a:tc>
                <a:tc>
                  <a:txBody>
                    <a:bodyPr/>
                    <a:lstStyle/>
                    <a:p>
                      <a:pPr algn="ctr"/>
                      <a:r>
                        <a:rPr lang="en-GB" dirty="0" smtClean="0"/>
                        <a:t>Setting</a:t>
                      </a:r>
                      <a:endParaRPr lang="en-GB" dirty="0"/>
                    </a:p>
                  </a:txBody>
                  <a:tcPr/>
                </a:tc>
                <a:tc>
                  <a:txBody>
                    <a:bodyPr/>
                    <a:lstStyle/>
                    <a:p>
                      <a:pPr algn="ctr"/>
                      <a:r>
                        <a:rPr lang="en-GB" dirty="0" smtClean="0"/>
                        <a:t>Characters</a:t>
                      </a:r>
                      <a:endParaRPr lang="en-GB" dirty="0"/>
                    </a:p>
                  </a:txBody>
                  <a:tcPr/>
                </a:tc>
                <a:tc>
                  <a:txBody>
                    <a:bodyPr/>
                    <a:lstStyle/>
                    <a:p>
                      <a:pPr algn="ctr"/>
                      <a:r>
                        <a:rPr lang="en-GB" dirty="0" smtClean="0"/>
                        <a:t>Key events</a:t>
                      </a:r>
                      <a:endParaRPr lang="en-GB" dirty="0"/>
                    </a:p>
                  </a:txBody>
                  <a:tcPr/>
                </a:tc>
                <a:tc>
                  <a:txBody>
                    <a:bodyPr/>
                    <a:lstStyle/>
                    <a:p>
                      <a:pPr algn="ctr"/>
                      <a:r>
                        <a:rPr lang="en-GB" dirty="0" smtClean="0"/>
                        <a:t>Key quotes</a:t>
                      </a:r>
                      <a:endParaRPr lang="en-GB" dirty="0"/>
                    </a:p>
                  </a:txBody>
                  <a:tcPr/>
                </a:tc>
              </a:tr>
              <a:tr h="458183">
                <a:tc>
                  <a:txBody>
                    <a:bodyPr/>
                    <a:lstStyle/>
                    <a:p>
                      <a:pPr algn="ctr"/>
                      <a:r>
                        <a:rPr lang="en-GB" b="1" dirty="0" smtClean="0"/>
                        <a:t>1</a:t>
                      </a:r>
                      <a:endParaRPr lang="en-GB" b="1"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458183">
                <a:tc>
                  <a:txBody>
                    <a:bodyPr/>
                    <a:lstStyle/>
                    <a:p>
                      <a:pPr algn="ctr"/>
                      <a:r>
                        <a:rPr lang="en-GB" b="1" dirty="0" smtClean="0"/>
                        <a:t>2</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3</a:t>
                      </a:r>
                      <a:endParaRPr lang="en-GB" b="1"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458183">
                <a:tc>
                  <a:txBody>
                    <a:bodyPr/>
                    <a:lstStyle/>
                    <a:p>
                      <a:pPr algn="ctr"/>
                      <a:r>
                        <a:rPr lang="en-GB" b="1" dirty="0" smtClean="0"/>
                        <a:t>4</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5</a:t>
                      </a:r>
                      <a:endParaRPr lang="en-GB" b="1" dirty="0"/>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a:p>
                  </a:txBody>
                  <a:tcPr>
                    <a:solidFill>
                      <a:schemeClr val="accent3">
                        <a:lumMod val="75000"/>
                      </a:schemeClr>
                    </a:solidFill>
                  </a:tcPr>
                </a:tc>
              </a:tr>
              <a:tr h="458183">
                <a:tc>
                  <a:txBody>
                    <a:bodyPr/>
                    <a:lstStyle/>
                    <a:p>
                      <a:pPr algn="ctr"/>
                      <a:r>
                        <a:rPr lang="en-GB" b="1" dirty="0" smtClean="0"/>
                        <a:t>6</a:t>
                      </a:r>
                      <a:endParaRPr lang="en-GB" b="1"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a:p>
                  </a:txBody>
                  <a:tcPr>
                    <a:solidFill>
                      <a:schemeClr val="accent3">
                        <a:lumMod val="75000"/>
                      </a:schemeClr>
                    </a:solidFill>
                  </a:tcPr>
                </a:tc>
              </a:tr>
              <a:tr h="458183">
                <a:tc>
                  <a:txBody>
                    <a:bodyPr/>
                    <a:lstStyle/>
                    <a:p>
                      <a:pPr algn="ctr"/>
                      <a:r>
                        <a:rPr lang="en-GB" b="1" dirty="0" smtClean="0"/>
                        <a:t>7</a:t>
                      </a:r>
                      <a:endParaRPr lang="en-GB" b="1" dirty="0"/>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r>
              <a:tr h="458183">
                <a:tc>
                  <a:txBody>
                    <a:bodyPr/>
                    <a:lstStyle/>
                    <a:p>
                      <a:pPr algn="ctr"/>
                      <a:r>
                        <a:rPr lang="en-GB" b="1" dirty="0" smtClean="0"/>
                        <a:t>8</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9</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10</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a:t>
            </a:r>
            <a:endParaRPr lang="en-GB" dirty="0"/>
          </a:p>
        </p:txBody>
      </p:sp>
      <p:sp>
        <p:nvSpPr>
          <p:cNvPr id="3" name="Content Placeholder 2"/>
          <p:cNvSpPr>
            <a:spLocks noGrp="1"/>
          </p:cNvSpPr>
          <p:nvPr>
            <p:ph idx="1"/>
          </p:nvPr>
        </p:nvSpPr>
        <p:spPr/>
        <p:txBody>
          <a:bodyPr/>
          <a:lstStyle/>
          <a:p>
            <a:pPr marL="0" indent="0">
              <a:lnSpc>
                <a:spcPct val="80000"/>
              </a:lnSpc>
              <a:buNone/>
            </a:pPr>
            <a:r>
              <a:rPr lang="en-GB" dirty="0" smtClean="0">
                <a:latin typeface="Trebuchet MS" pitchFamily="34" charset="0"/>
              </a:rPr>
              <a:t>Read to the end of Chapter 9, </a:t>
            </a:r>
            <a:r>
              <a:rPr lang="en-GB" b="1" dirty="0" smtClean="0"/>
              <a:t> </a:t>
            </a:r>
            <a:r>
              <a:rPr lang="en-GB" b="1" dirty="0" smtClean="0">
                <a:solidFill>
                  <a:srgbClr val="FF3300"/>
                </a:solidFill>
              </a:rPr>
              <a:t>Dr Lanyon's Narrative</a:t>
            </a:r>
            <a:r>
              <a:rPr lang="en-GB" b="1" dirty="0" smtClean="0"/>
              <a:t> </a:t>
            </a:r>
            <a:r>
              <a:rPr lang="en-GB" dirty="0" smtClean="0"/>
              <a:t>a</a:t>
            </a:r>
            <a:r>
              <a:rPr lang="en-GB" dirty="0" smtClean="0">
                <a:latin typeface="Trebuchet MS" pitchFamily="34" charset="0"/>
              </a:rPr>
              <a:t>nd discuss the following:</a:t>
            </a:r>
          </a:p>
          <a:p>
            <a:pPr marL="0" indent="0">
              <a:lnSpc>
                <a:spcPct val="80000"/>
              </a:lnSpc>
              <a:buNone/>
            </a:pPr>
            <a:endParaRPr lang="en-GB" sz="2400" dirty="0" smtClean="0">
              <a:latin typeface="Trebuchet MS" pitchFamily="34" charset="0"/>
            </a:endParaRPr>
          </a:p>
          <a:p>
            <a:pPr marL="0" indent="0">
              <a:lnSpc>
                <a:spcPct val="80000"/>
              </a:lnSpc>
            </a:pPr>
            <a:r>
              <a:rPr lang="en-GB" dirty="0" smtClean="0">
                <a:latin typeface="Trebuchet MS" pitchFamily="34" charset="0"/>
              </a:rPr>
              <a:t>What did Jekyll ask Lanyon to do?</a:t>
            </a:r>
          </a:p>
          <a:p>
            <a:pPr marL="0" indent="0">
              <a:lnSpc>
                <a:spcPct val="80000"/>
              </a:lnSpc>
            </a:pPr>
            <a:r>
              <a:rPr lang="en-GB" dirty="0" smtClean="0">
                <a:latin typeface="Trebuchet MS" pitchFamily="34" charset="0"/>
              </a:rPr>
              <a:t>Who does Lanyon meet at midnight?</a:t>
            </a:r>
          </a:p>
          <a:p>
            <a:pPr marL="0" indent="0">
              <a:lnSpc>
                <a:spcPct val="80000"/>
              </a:lnSpc>
            </a:pPr>
            <a:r>
              <a:rPr lang="en-GB" dirty="0" smtClean="0">
                <a:latin typeface="Trebuchet MS" pitchFamily="34" charset="0"/>
              </a:rPr>
              <a:t>What does Lanyon witness?</a:t>
            </a:r>
          </a:p>
          <a:p>
            <a:pPr marL="0" indent="0">
              <a:lnSpc>
                <a:spcPct val="80000"/>
              </a:lnSpc>
            </a:pPr>
            <a:r>
              <a:rPr lang="en-GB" dirty="0" smtClean="0">
                <a:latin typeface="Trebuchet MS" pitchFamily="34" charset="0"/>
              </a:rPr>
              <a:t>How does this affect Lanyon?</a:t>
            </a:r>
          </a:p>
          <a:p>
            <a:pPr marL="0" indent="0">
              <a:lnSpc>
                <a:spcPct val="80000"/>
              </a:lnSpc>
            </a:pPr>
            <a:r>
              <a:rPr lang="en-GB" dirty="0" smtClean="0">
                <a:latin typeface="Trebuchet MS" pitchFamily="34" charset="0"/>
              </a:rPr>
              <a:t>What is Lanyon’s role in the story?</a:t>
            </a:r>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457200" y="609600"/>
            <a:ext cx="8382000" cy="430887"/>
          </a:xfrm>
          <a:prstGeom prst="rect">
            <a:avLst/>
          </a:prstGeom>
          <a:noFill/>
          <a:ln w="9525">
            <a:noFill/>
            <a:miter lim="800000"/>
            <a:headEnd/>
            <a:tailEnd/>
          </a:ln>
        </p:spPr>
        <p:txBody>
          <a:bodyPr>
            <a:spAutoFit/>
          </a:bodyPr>
          <a:lstStyle/>
          <a:p>
            <a:pPr algn="ctr"/>
            <a:r>
              <a:rPr lang="en-GB" sz="2200" b="1" dirty="0">
                <a:solidFill>
                  <a:schemeClr val="bg1"/>
                </a:solidFill>
                <a:latin typeface="Trebuchet MS" pitchFamily="34" charset="0"/>
              </a:rPr>
              <a:t>Place the events of Lanyon’s narrative in the correct order</a:t>
            </a:r>
            <a:endParaRPr lang="en-GB" sz="2200" dirty="0">
              <a:solidFill>
                <a:schemeClr val="bg1"/>
              </a:solidFill>
            </a:endParaRPr>
          </a:p>
        </p:txBody>
      </p:sp>
      <p:sp>
        <p:nvSpPr>
          <p:cNvPr id="291843" name="Rectangle 3"/>
          <p:cNvSpPr>
            <a:spLocks noGrp="1" noChangeArrowheads="1"/>
          </p:cNvSpPr>
          <p:nvPr>
            <p:ph type="title"/>
          </p:nvPr>
        </p:nvSpPr>
        <p:spPr>
          <a:xfrm>
            <a:off x="0" y="0"/>
            <a:ext cx="9144000" cy="685800"/>
          </a:xfrm>
          <a:extLst/>
        </p:spPr>
        <p:txBody>
          <a:bodyPr>
            <a:normAutofit fontScale="90000"/>
          </a:bodyPr>
          <a:lstStyle/>
          <a:p>
            <a:pPr algn="ctr">
              <a:defRPr/>
            </a:pPr>
            <a:r>
              <a:rPr lang="en-GB" sz="4200" b="1" dirty="0" smtClean="0">
                <a:solidFill>
                  <a:srgbClr val="FF3300"/>
                </a:solidFill>
                <a:effectLst>
                  <a:outerShdw blurRad="38100" dist="38100" dir="2700000" algn="tl">
                    <a:srgbClr val="C0C0C0"/>
                  </a:outerShdw>
                </a:effectLst>
                <a:latin typeface="Trebuchet MS" panose="020B0603020202020204" pitchFamily="34" charset="0"/>
              </a:rPr>
              <a:t>Lanyon</a:t>
            </a:r>
            <a:r>
              <a:rPr lang="en-GB" sz="4200" b="1" dirty="0" smtClean="0">
                <a:solidFill>
                  <a:srgbClr val="FF3300"/>
                </a:solidFill>
                <a:effectLst>
                  <a:outerShdw blurRad="38100" dist="38100" dir="2700000" algn="tl">
                    <a:srgbClr val="C0C0C0"/>
                  </a:outerShdw>
                </a:effectLst>
              </a:rPr>
              <a:t>’</a:t>
            </a:r>
            <a:r>
              <a:rPr lang="en-GB" sz="4200" b="1" dirty="0" smtClean="0">
                <a:solidFill>
                  <a:srgbClr val="FF3300"/>
                </a:solidFill>
                <a:effectLst>
                  <a:outerShdw blurRad="38100" dist="38100" dir="2700000" algn="tl">
                    <a:srgbClr val="C0C0C0"/>
                  </a:outerShdw>
                </a:effectLst>
                <a:latin typeface="Trebuchet MS" panose="020B0603020202020204" pitchFamily="34" charset="0"/>
              </a:rPr>
              <a:t>s Narrative</a:t>
            </a:r>
            <a:endParaRPr lang="en-US" sz="4200" b="1" dirty="0" smtClean="0">
              <a:solidFill>
                <a:srgbClr val="FF3300"/>
              </a:solidFill>
              <a:effectLst>
                <a:outerShdw blurRad="38100" dist="38100" dir="2700000" algn="tl">
                  <a:srgbClr val="C0C0C0"/>
                </a:outerShdw>
              </a:effectLst>
              <a:latin typeface="Trebuchet MS" panose="020B0603020202020204" pitchFamily="34" charset="0"/>
            </a:endParaRPr>
          </a:p>
        </p:txBody>
      </p:sp>
      <p:sp>
        <p:nvSpPr>
          <p:cNvPr id="65540" name="Text Box 4"/>
          <p:cNvSpPr txBox="1">
            <a:spLocks noChangeArrowheads="1"/>
          </p:cNvSpPr>
          <p:nvPr/>
        </p:nvSpPr>
        <p:spPr bwMode="auto">
          <a:xfrm>
            <a:off x="179513" y="1700808"/>
            <a:ext cx="8784976" cy="4978400"/>
          </a:xfrm>
          <a:prstGeom prst="rect">
            <a:avLst/>
          </a:prstGeom>
          <a:solidFill>
            <a:schemeClr val="accent1"/>
          </a:solidFill>
          <a:ln w="9525">
            <a:solidFill>
              <a:schemeClr val="tx1"/>
            </a:solidFill>
            <a:miter lim="800000"/>
            <a:headEnd/>
            <a:tailEnd/>
          </a:ln>
        </p:spPr>
        <p:txBody>
          <a:bodyPr wrap="square">
            <a:spAutoFit/>
          </a:bodyPr>
          <a:lstStyle/>
          <a:p>
            <a:pPr algn="ctr" eaLnBrk="1" hangingPunct="1">
              <a:lnSpc>
                <a:spcPct val="150000"/>
              </a:lnSpc>
            </a:pPr>
            <a:r>
              <a:rPr lang="en-US" sz="2000" dirty="0">
                <a:latin typeface="Trebuchet MS" pitchFamily="34" charset="0"/>
              </a:rPr>
              <a:t>Dr Lanyon invites the visitor in.</a:t>
            </a:r>
          </a:p>
          <a:p>
            <a:pPr algn="ctr" eaLnBrk="1" hangingPunct="1">
              <a:lnSpc>
                <a:spcPct val="150000"/>
              </a:lnSpc>
            </a:pPr>
            <a:r>
              <a:rPr lang="en-US" sz="2000" b="1" dirty="0">
                <a:solidFill>
                  <a:srgbClr val="002060"/>
                </a:solidFill>
                <a:latin typeface="Trebuchet MS" pitchFamily="34" charset="0"/>
              </a:rPr>
              <a:t>The man screams and staggers around Lanyon’s home.</a:t>
            </a:r>
          </a:p>
          <a:p>
            <a:pPr algn="ctr" eaLnBrk="1" hangingPunct="1">
              <a:lnSpc>
                <a:spcPct val="150000"/>
              </a:lnSpc>
            </a:pPr>
            <a:r>
              <a:rPr lang="en-US" sz="2000" dirty="0">
                <a:latin typeface="Trebuchet MS" pitchFamily="34" charset="0"/>
              </a:rPr>
              <a:t>Lanyon </a:t>
            </a:r>
            <a:r>
              <a:rPr lang="en-US" sz="2000" dirty="0" err="1">
                <a:latin typeface="Trebuchet MS" pitchFamily="34" charset="0"/>
              </a:rPr>
              <a:t>realises</a:t>
            </a:r>
            <a:r>
              <a:rPr lang="en-US" sz="2000" dirty="0">
                <a:latin typeface="Trebuchet MS" pitchFamily="34" charset="0"/>
              </a:rPr>
              <a:t> that Jekyll and Hyde are the same person</a:t>
            </a:r>
            <a:endParaRPr lang="en-GB" sz="2000" dirty="0">
              <a:latin typeface="Trebuchet MS" pitchFamily="34" charset="0"/>
            </a:endParaRPr>
          </a:p>
          <a:p>
            <a:pPr algn="ctr" eaLnBrk="1" hangingPunct="1">
              <a:lnSpc>
                <a:spcPct val="150000"/>
              </a:lnSpc>
            </a:pPr>
            <a:r>
              <a:rPr lang="en-US" sz="2000" dirty="0">
                <a:latin typeface="Trebuchet MS" pitchFamily="34" charset="0"/>
              </a:rPr>
              <a:t>The man is dressed very strangely and acts in a peculiar manner.</a:t>
            </a:r>
          </a:p>
          <a:p>
            <a:pPr algn="ctr">
              <a:lnSpc>
                <a:spcPct val="150000"/>
              </a:lnSpc>
            </a:pPr>
            <a:r>
              <a:rPr lang="en-GB" sz="2000" b="1" dirty="0">
                <a:solidFill>
                  <a:srgbClr val="002060"/>
                </a:solidFill>
                <a:latin typeface="Trebuchet MS" pitchFamily="34" charset="0"/>
              </a:rPr>
              <a:t>Lanyon receives a letter from Jekyll asking him to collect a drawer containing chemicals, a vial and a notebook from Jekyll's laboratory and to give it to a man who would call at midnight.</a:t>
            </a:r>
            <a:r>
              <a:rPr lang="en-GB" sz="2000" dirty="0">
                <a:solidFill>
                  <a:srgbClr val="002060"/>
                </a:solidFill>
                <a:latin typeface="Trebuchet MS" pitchFamily="34" charset="0"/>
              </a:rPr>
              <a:t> </a:t>
            </a:r>
            <a:endParaRPr lang="en-US" sz="2000" dirty="0">
              <a:solidFill>
                <a:srgbClr val="002060"/>
              </a:solidFill>
              <a:latin typeface="Trebuchet MS" pitchFamily="34" charset="0"/>
            </a:endParaRPr>
          </a:p>
          <a:p>
            <a:pPr algn="ctr" eaLnBrk="1" hangingPunct="1">
              <a:lnSpc>
                <a:spcPct val="150000"/>
              </a:lnSpc>
            </a:pPr>
            <a:r>
              <a:rPr lang="en-US" sz="2000" dirty="0">
                <a:latin typeface="Trebuchet MS" pitchFamily="34" charset="0"/>
              </a:rPr>
              <a:t>The man hurriedly drinks the potion.</a:t>
            </a:r>
          </a:p>
          <a:p>
            <a:pPr algn="ctr">
              <a:lnSpc>
                <a:spcPct val="150000"/>
              </a:lnSpc>
            </a:pPr>
            <a:r>
              <a:rPr lang="en-US" sz="2000" b="1" dirty="0">
                <a:solidFill>
                  <a:srgbClr val="002060"/>
                </a:solidFill>
                <a:latin typeface="Trebuchet MS" pitchFamily="34" charset="0"/>
              </a:rPr>
              <a:t>At midnight, a messenger from Dr. Jekyll  knocks on Dr. Lanyon’s door.</a:t>
            </a:r>
          </a:p>
          <a:p>
            <a:pPr algn="ctr" eaLnBrk="1" hangingPunct="1">
              <a:lnSpc>
                <a:spcPct val="150000"/>
              </a:lnSpc>
            </a:pPr>
            <a:r>
              <a:rPr lang="en-US" sz="2000" dirty="0">
                <a:latin typeface="Trebuchet MS" pitchFamily="34" charset="0"/>
              </a:rPr>
              <a:t>The man transforms into Dr. Jekyll before Dr. Lanyon’s eyes.</a:t>
            </a:r>
          </a:p>
          <a:p>
            <a:pPr algn="ctr" eaLnBrk="1" hangingPunct="1"/>
            <a:endParaRPr lang="en-GB" sz="2000" b="1" dirty="0">
              <a:solidFill>
                <a:schemeClr val="accent2"/>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type="title"/>
          </p:nvPr>
        </p:nvSpPr>
        <p:spPr>
          <a:xfrm>
            <a:off x="0" y="0"/>
            <a:ext cx="9144000" cy="836712"/>
          </a:xfrm>
          <a:extLst/>
        </p:spPr>
        <p:txBody>
          <a:bodyPr>
            <a:normAutofit/>
          </a:bodyPr>
          <a:lstStyle/>
          <a:p>
            <a:pPr algn="ctr">
              <a:defRPr/>
            </a:pPr>
            <a:r>
              <a:rPr lang="en-GB" sz="4200" b="1" dirty="0" smtClean="0">
                <a:solidFill>
                  <a:srgbClr val="FF3300"/>
                </a:solidFill>
                <a:effectLst>
                  <a:outerShdw blurRad="38100" dist="38100" dir="2700000" algn="tl">
                    <a:srgbClr val="C0C0C0"/>
                  </a:outerShdw>
                </a:effectLst>
                <a:latin typeface="Trebuchet MS" panose="020B0603020202020204" pitchFamily="34" charset="0"/>
              </a:rPr>
              <a:t>Lanyon</a:t>
            </a:r>
            <a:r>
              <a:rPr lang="en-GB" sz="4200" b="1" dirty="0" smtClean="0">
                <a:solidFill>
                  <a:srgbClr val="FF3300"/>
                </a:solidFill>
                <a:effectLst>
                  <a:outerShdw blurRad="38100" dist="38100" dir="2700000" algn="tl">
                    <a:srgbClr val="C0C0C0"/>
                  </a:outerShdw>
                </a:effectLst>
              </a:rPr>
              <a:t>’</a:t>
            </a:r>
            <a:r>
              <a:rPr lang="en-GB" sz="4200" b="1" dirty="0" smtClean="0">
                <a:solidFill>
                  <a:srgbClr val="FF3300"/>
                </a:solidFill>
                <a:effectLst>
                  <a:outerShdw blurRad="38100" dist="38100" dir="2700000" algn="tl">
                    <a:srgbClr val="C0C0C0"/>
                  </a:outerShdw>
                </a:effectLst>
                <a:latin typeface="Trebuchet MS" panose="020B0603020202020204" pitchFamily="34" charset="0"/>
              </a:rPr>
              <a:t>s Narrative</a:t>
            </a:r>
            <a:endParaRPr lang="en-US" sz="4200" b="1" dirty="0" smtClean="0">
              <a:solidFill>
                <a:srgbClr val="FF3300"/>
              </a:solidFill>
              <a:effectLst>
                <a:outerShdw blurRad="38100" dist="38100" dir="2700000" algn="tl">
                  <a:srgbClr val="C0C0C0"/>
                </a:outerShdw>
              </a:effectLst>
              <a:latin typeface="Trebuchet MS" panose="020B0603020202020204" pitchFamily="34" charset="0"/>
            </a:endParaRPr>
          </a:p>
        </p:txBody>
      </p:sp>
      <p:sp>
        <p:nvSpPr>
          <p:cNvPr id="66564" name="Text Box 4"/>
          <p:cNvSpPr txBox="1">
            <a:spLocks noChangeArrowheads="1"/>
          </p:cNvSpPr>
          <p:nvPr/>
        </p:nvSpPr>
        <p:spPr bwMode="auto">
          <a:xfrm>
            <a:off x="179512" y="1700808"/>
            <a:ext cx="8677151" cy="4896544"/>
          </a:xfrm>
          <a:prstGeom prst="rect">
            <a:avLst/>
          </a:prstGeom>
          <a:solidFill>
            <a:schemeClr val="accent1"/>
          </a:solidFill>
          <a:ln w="9525">
            <a:solidFill>
              <a:schemeClr val="tx1"/>
            </a:solidFill>
            <a:miter lim="800000"/>
            <a:headEnd/>
            <a:tailEnd/>
          </a:ln>
        </p:spPr>
        <p:txBody>
          <a:bodyPr wrap="square">
            <a:spAutoFit/>
          </a:bodyPr>
          <a:lstStyle/>
          <a:p>
            <a:pPr algn="ctr" eaLnBrk="1" hangingPunct="1">
              <a:lnSpc>
                <a:spcPct val="150000"/>
              </a:lnSpc>
            </a:pPr>
            <a:r>
              <a:rPr lang="en-GB" sz="2000" dirty="0">
                <a:latin typeface="Trebuchet MS" pitchFamily="34" charset="0"/>
              </a:rPr>
              <a:t>Lanyon receives a letter from Jekyll asking him to collect a drawer containing chemicals, a vial and a notebook from Jekyll's laboratory and to give it to a man who would call at midnight. </a:t>
            </a:r>
            <a:endParaRPr lang="en-US" sz="2000" dirty="0">
              <a:latin typeface="Trebuchet MS" pitchFamily="34" charset="0"/>
            </a:endParaRPr>
          </a:p>
          <a:p>
            <a:pPr algn="ctr" eaLnBrk="1" hangingPunct="1">
              <a:lnSpc>
                <a:spcPct val="150000"/>
              </a:lnSpc>
            </a:pPr>
            <a:r>
              <a:rPr lang="en-US" sz="2000" b="1" dirty="0">
                <a:solidFill>
                  <a:srgbClr val="002060"/>
                </a:solidFill>
                <a:latin typeface="Trebuchet MS" pitchFamily="34" charset="0"/>
              </a:rPr>
              <a:t>At midnight, a messenger from Dr. Jekyll  knocks on Dr. Lanyon’s door.</a:t>
            </a:r>
          </a:p>
          <a:p>
            <a:pPr algn="ctr" eaLnBrk="1" hangingPunct="1">
              <a:lnSpc>
                <a:spcPct val="150000"/>
              </a:lnSpc>
            </a:pPr>
            <a:r>
              <a:rPr lang="en-US" sz="2000" dirty="0">
                <a:latin typeface="Trebuchet MS" pitchFamily="34" charset="0"/>
              </a:rPr>
              <a:t>Dr Lanyon invites the visitor in.</a:t>
            </a:r>
          </a:p>
          <a:p>
            <a:pPr algn="ctr" eaLnBrk="1" hangingPunct="1">
              <a:lnSpc>
                <a:spcPct val="150000"/>
              </a:lnSpc>
            </a:pPr>
            <a:r>
              <a:rPr lang="en-US" sz="2000" b="1" dirty="0">
                <a:solidFill>
                  <a:srgbClr val="002060"/>
                </a:solidFill>
                <a:latin typeface="Trebuchet MS" pitchFamily="34" charset="0"/>
              </a:rPr>
              <a:t>The man is dressed very strangely and acts in a peculiar manner.</a:t>
            </a:r>
          </a:p>
          <a:p>
            <a:pPr algn="ctr" eaLnBrk="1" hangingPunct="1">
              <a:lnSpc>
                <a:spcPct val="150000"/>
              </a:lnSpc>
            </a:pPr>
            <a:r>
              <a:rPr lang="en-US" sz="2000" dirty="0">
                <a:latin typeface="Trebuchet MS" pitchFamily="34" charset="0"/>
              </a:rPr>
              <a:t>The man hurriedly drinks the potion.</a:t>
            </a:r>
          </a:p>
          <a:p>
            <a:pPr algn="ctr" eaLnBrk="1" hangingPunct="1">
              <a:lnSpc>
                <a:spcPct val="150000"/>
              </a:lnSpc>
            </a:pPr>
            <a:r>
              <a:rPr lang="en-US" sz="2000" b="1" dirty="0">
                <a:solidFill>
                  <a:srgbClr val="002060"/>
                </a:solidFill>
                <a:latin typeface="Trebuchet MS" pitchFamily="34" charset="0"/>
              </a:rPr>
              <a:t>The man screams and staggers around Lanyon’s home.</a:t>
            </a:r>
            <a:endParaRPr lang="en-GB" sz="2000" b="1" dirty="0">
              <a:solidFill>
                <a:srgbClr val="002060"/>
              </a:solidFill>
              <a:latin typeface="Trebuchet MS" pitchFamily="34" charset="0"/>
            </a:endParaRPr>
          </a:p>
          <a:p>
            <a:pPr algn="ctr" eaLnBrk="1" hangingPunct="1">
              <a:lnSpc>
                <a:spcPct val="150000"/>
              </a:lnSpc>
            </a:pPr>
            <a:r>
              <a:rPr lang="en-US" sz="2000" dirty="0">
                <a:latin typeface="Trebuchet MS" pitchFamily="34" charset="0"/>
              </a:rPr>
              <a:t>The man transforms into Dr. Jekyll before Dr. Lanyon’s eyes.</a:t>
            </a:r>
          </a:p>
          <a:p>
            <a:pPr algn="ctr" eaLnBrk="1" hangingPunct="1">
              <a:lnSpc>
                <a:spcPct val="150000"/>
              </a:lnSpc>
            </a:pPr>
            <a:r>
              <a:rPr lang="en-US" sz="2000" b="1" dirty="0">
                <a:solidFill>
                  <a:srgbClr val="002060"/>
                </a:solidFill>
                <a:latin typeface="Trebuchet MS" pitchFamily="34" charset="0"/>
              </a:rPr>
              <a:t>Lanyon </a:t>
            </a:r>
            <a:r>
              <a:rPr lang="en-US" sz="2000" b="1" dirty="0" err="1">
                <a:solidFill>
                  <a:srgbClr val="002060"/>
                </a:solidFill>
                <a:latin typeface="Trebuchet MS" pitchFamily="34" charset="0"/>
              </a:rPr>
              <a:t>realises</a:t>
            </a:r>
            <a:r>
              <a:rPr lang="en-US" sz="2000" b="1" dirty="0">
                <a:solidFill>
                  <a:srgbClr val="002060"/>
                </a:solidFill>
                <a:latin typeface="Trebuchet MS" pitchFamily="34" charset="0"/>
              </a:rPr>
              <a:t> that Jekyll and Hyde are the same person</a:t>
            </a:r>
            <a:endParaRPr lang="en-GB" sz="2000" dirty="0">
              <a:solidFill>
                <a:srgbClr val="00206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222250"/>
            <a:ext cx="9144000" cy="685800"/>
          </a:xfrm>
          <a:extLst/>
        </p:spPr>
        <p:txBody>
          <a:bodyPr>
            <a:normAutofit fontScale="90000"/>
          </a:bodyPr>
          <a:lstStyle/>
          <a:p>
            <a:pPr algn="ctr">
              <a:defRPr/>
            </a:pPr>
            <a:r>
              <a:rPr lang="en-US" sz="4200" b="1" dirty="0" smtClean="0">
                <a:solidFill>
                  <a:srgbClr val="FF3300"/>
                </a:solidFill>
                <a:effectLst>
                  <a:outerShdw blurRad="38100" dist="38100" dir="2700000" algn="tl">
                    <a:srgbClr val="C0C0C0"/>
                  </a:outerShdw>
                </a:effectLst>
                <a:latin typeface="Trebuchet MS" panose="020B0603020202020204" pitchFamily="34" charset="0"/>
              </a:rPr>
              <a:t>Homework:</a:t>
            </a:r>
            <a:br>
              <a:rPr lang="en-US" sz="4200" b="1" dirty="0" smtClean="0">
                <a:solidFill>
                  <a:srgbClr val="FF3300"/>
                </a:solidFill>
                <a:effectLst>
                  <a:outerShdw blurRad="38100" dist="38100" dir="2700000" algn="tl">
                    <a:srgbClr val="C0C0C0"/>
                  </a:outerShdw>
                </a:effectLst>
                <a:latin typeface="Trebuchet MS" panose="020B0603020202020204" pitchFamily="34" charset="0"/>
              </a:rPr>
            </a:br>
            <a:r>
              <a:rPr lang="en-US" sz="4200" b="1" dirty="0" smtClean="0">
                <a:solidFill>
                  <a:srgbClr val="FF3300"/>
                </a:solidFill>
                <a:effectLst>
                  <a:outerShdw blurRad="38100" dist="38100" dir="2700000" algn="tl">
                    <a:srgbClr val="C0C0C0"/>
                  </a:outerShdw>
                </a:effectLst>
                <a:latin typeface="Trebuchet MS" panose="020B0603020202020204" pitchFamily="34" charset="0"/>
              </a:rPr>
              <a:t>Lanyon</a:t>
            </a:r>
            <a:r>
              <a:rPr lang="en-US" sz="4200" b="1" dirty="0" smtClean="0">
                <a:solidFill>
                  <a:srgbClr val="FF3300"/>
                </a:solidFill>
                <a:effectLst>
                  <a:outerShdw blurRad="38100" dist="38100" dir="2700000" algn="tl">
                    <a:srgbClr val="C0C0C0"/>
                  </a:outerShdw>
                </a:effectLst>
              </a:rPr>
              <a:t>’</a:t>
            </a:r>
            <a:r>
              <a:rPr lang="en-US" sz="4200" b="1" dirty="0" smtClean="0">
                <a:solidFill>
                  <a:srgbClr val="FF3300"/>
                </a:solidFill>
                <a:effectLst>
                  <a:outerShdw blurRad="38100" dist="38100" dir="2700000" algn="tl">
                    <a:srgbClr val="C0C0C0"/>
                  </a:outerShdw>
                </a:effectLst>
                <a:latin typeface="Trebuchet MS" panose="020B0603020202020204" pitchFamily="34" charset="0"/>
              </a:rPr>
              <a:t>s Diary Task</a:t>
            </a:r>
          </a:p>
        </p:txBody>
      </p:sp>
      <p:sp>
        <p:nvSpPr>
          <p:cNvPr id="67587" name="Text Box 3"/>
          <p:cNvSpPr txBox="1">
            <a:spLocks noChangeArrowheads="1"/>
          </p:cNvSpPr>
          <p:nvPr/>
        </p:nvSpPr>
        <p:spPr bwMode="auto">
          <a:xfrm>
            <a:off x="179512" y="1595021"/>
            <a:ext cx="8784976" cy="5047536"/>
          </a:xfrm>
          <a:prstGeom prst="rect">
            <a:avLst/>
          </a:prstGeom>
          <a:solidFill>
            <a:schemeClr val="accent1"/>
          </a:solidFill>
          <a:ln w="9525">
            <a:noFill/>
            <a:miter lim="800000"/>
            <a:headEnd/>
            <a:tailEnd/>
          </a:ln>
        </p:spPr>
        <p:txBody>
          <a:bodyPr wrap="square">
            <a:spAutoFit/>
          </a:bodyPr>
          <a:lstStyle/>
          <a:p>
            <a:pPr eaLnBrk="1" hangingPunct="1"/>
            <a:r>
              <a:rPr lang="en-GB" sz="2300" b="1" dirty="0">
                <a:latin typeface="Trebuchet MS" pitchFamily="34" charset="0"/>
              </a:rPr>
              <a:t>Imagine you are Dr. Lanyon.  Think about what you have just witnessed. </a:t>
            </a:r>
          </a:p>
          <a:p>
            <a:pPr eaLnBrk="1" hangingPunct="1"/>
            <a:endParaRPr lang="en-GB" sz="2300" b="1" dirty="0">
              <a:latin typeface="Trebuchet MS" pitchFamily="34" charset="0"/>
            </a:endParaRPr>
          </a:p>
          <a:p>
            <a:pPr eaLnBrk="1" hangingPunct="1"/>
            <a:r>
              <a:rPr lang="en-GB" sz="2300" dirty="0">
                <a:latin typeface="Trebuchet MS" pitchFamily="34" charset="0"/>
              </a:rPr>
              <a:t>Write a diary entry as Dr. Lanyon describing how Hyde’s transformation into Dr. Jekyll has affected you. </a:t>
            </a:r>
          </a:p>
          <a:p>
            <a:pPr eaLnBrk="1" hangingPunct="1"/>
            <a:endParaRPr lang="en-GB" sz="2300" b="1" dirty="0">
              <a:solidFill>
                <a:srgbClr val="002060"/>
              </a:solidFill>
              <a:latin typeface="Trebuchet MS" pitchFamily="34" charset="0"/>
            </a:endParaRPr>
          </a:p>
          <a:p>
            <a:pPr eaLnBrk="1" hangingPunct="1"/>
            <a:r>
              <a:rPr lang="en-GB" sz="2300" b="1" dirty="0">
                <a:solidFill>
                  <a:srgbClr val="002060"/>
                </a:solidFill>
                <a:latin typeface="Trebuchet MS" pitchFamily="34" charset="0"/>
              </a:rPr>
              <a:t>U</a:t>
            </a:r>
            <a:r>
              <a:rPr lang="en-US" sz="2300" b="1" dirty="0">
                <a:solidFill>
                  <a:srgbClr val="002060"/>
                </a:solidFill>
                <a:latin typeface="Trebuchet MS" pitchFamily="34" charset="0"/>
              </a:rPr>
              <a:t>se the key features of effective diary writing:</a:t>
            </a:r>
          </a:p>
          <a:p>
            <a:pPr eaLnBrk="1" hangingPunct="1"/>
            <a:endParaRPr lang="en-US" sz="2300" b="1" dirty="0">
              <a:solidFill>
                <a:srgbClr val="002060"/>
              </a:solidFill>
              <a:latin typeface="Trebuchet MS" pitchFamily="34" charset="0"/>
            </a:endParaRPr>
          </a:p>
          <a:p>
            <a:pPr eaLnBrk="1" hangingPunct="1">
              <a:buFontTx/>
              <a:buChar char="•"/>
            </a:pPr>
            <a:r>
              <a:rPr lang="en-US" sz="2300" dirty="0">
                <a:solidFill>
                  <a:srgbClr val="002060"/>
                </a:solidFill>
                <a:latin typeface="Trebuchet MS" pitchFamily="34" charset="0"/>
              </a:rPr>
              <a:t>First person perspective</a:t>
            </a:r>
          </a:p>
          <a:p>
            <a:pPr eaLnBrk="1" hangingPunct="1">
              <a:buFontTx/>
              <a:buChar char="•"/>
            </a:pPr>
            <a:r>
              <a:rPr lang="en-US" sz="2300" dirty="0">
                <a:solidFill>
                  <a:srgbClr val="002060"/>
                </a:solidFill>
                <a:latin typeface="Trebuchet MS" pitchFamily="34" charset="0"/>
              </a:rPr>
              <a:t>Personal pronouns</a:t>
            </a:r>
          </a:p>
          <a:p>
            <a:pPr eaLnBrk="1" hangingPunct="1">
              <a:buFontTx/>
              <a:buChar char="•"/>
            </a:pPr>
            <a:r>
              <a:rPr lang="en-US" sz="2300" dirty="0">
                <a:solidFill>
                  <a:srgbClr val="002060"/>
                </a:solidFill>
                <a:latin typeface="Trebuchet MS" pitchFamily="34" charset="0"/>
              </a:rPr>
              <a:t>Use imaginative and vivid description</a:t>
            </a:r>
          </a:p>
          <a:p>
            <a:pPr eaLnBrk="1" hangingPunct="1">
              <a:buFontTx/>
              <a:buChar char="•"/>
            </a:pPr>
            <a:r>
              <a:rPr lang="en-US" sz="2300" dirty="0">
                <a:solidFill>
                  <a:srgbClr val="002060"/>
                </a:solidFill>
                <a:latin typeface="Trebuchet MS" pitchFamily="34" charset="0"/>
              </a:rPr>
              <a:t>Include the main events of chapter 9</a:t>
            </a:r>
          </a:p>
          <a:p>
            <a:pPr eaLnBrk="1" hangingPunct="1">
              <a:buFontTx/>
              <a:buChar char="•"/>
            </a:pPr>
            <a:r>
              <a:rPr lang="en-US" sz="2300" dirty="0">
                <a:solidFill>
                  <a:srgbClr val="002060"/>
                </a:solidFill>
                <a:latin typeface="Trebuchet MS" pitchFamily="34" charset="0"/>
              </a:rPr>
              <a:t>Explain how this experience has shaken all your previously held beliefs</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Lesson – Speaking and Listening</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What does Stevenson gain by using written narratives to present what happened between Lanyon and Jekyll?</a:t>
            </a:r>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Speaking and Listening to explore, imagine, understand and entertain</a:t>
            </a:r>
            <a:endParaRPr lang="en-GB" dirty="0"/>
          </a:p>
        </p:txBody>
      </p:sp>
      <p:sp>
        <p:nvSpPr>
          <p:cNvPr id="3" name="Content Placeholder 2"/>
          <p:cNvSpPr>
            <a:spLocks noGrp="1"/>
          </p:cNvSpPr>
          <p:nvPr>
            <p:ph idx="1"/>
          </p:nvPr>
        </p:nvSpPr>
        <p:spPr/>
        <p:txBody>
          <a:bodyPr>
            <a:normAutofit fontScale="25000" lnSpcReduction="20000"/>
          </a:bodyPr>
          <a:lstStyle/>
          <a:p>
            <a:r>
              <a:rPr lang="en-GB" sz="8000" b="1" dirty="0" smtClean="0"/>
              <a:t> </a:t>
            </a:r>
            <a:r>
              <a:rPr lang="en-GB" sz="8000" dirty="0" smtClean="0"/>
              <a:t> The last two chapters are written as letters, almost like depositions, recounting the individual’s memories about events. Stevenson has us read over Mr. Utterson’s shoulder as he pieces together the strange history of Jekyll. </a:t>
            </a:r>
          </a:p>
          <a:p>
            <a:endParaRPr lang="en-GB" sz="8000" dirty="0" smtClean="0"/>
          </a:p>
          <a:p>
            <a:pPr>
              <a:buNone/>
            </a:pPr>
            <a:r>
              <a:rPr lang="en-GB" sz="8000" dirty="0" smtClean="0"/>
              <a:t>Task:</a:t>
            </a:r>
          </a:p>
          <a:p>
            <a:pPr lvl="0"/>
            <a:r>
              <a:rPr lang="en-GB" sz="8000" dirty="0" smtClean="0"/>
              <a:t>To help you see how this literary device works, in groups of 3-4, prepare a dramatic presentation of this chapter. </a:t>
            </a:r>
          </a:p>
          <a:p>
            <a:pPr lvl="0"/>
            <a:endParaRPr lang="en-GB" sz="8000" dirty="0" smtClean="0"/>
          </a:p>
          <a:p>
            <a:pPr lvl="0"/>
            <a:r>
              <a:rPr lang="en-GB" sz="8000" dirty="0" smtClean="0"/>
              <a:t>One of you plays the part of Utterson in his study reading brief excerpts from the letter. </a:t>
            </a:r>
          </a:p>
          <a:p>
            <a:pPr lvl="0"/>
            <a:endParaRPr lang="en-GB" sz="8000" dirty="0" smtClean="0"/>
          </a:p>
          <a:p>
            <a:pPr lvl="0"/>
            <a:r>
              <a:rPr lang="en-GB" sz="8000" dirty="0" smtClean="0"/>
              <a:t>The others present four silent tableaus of the scenes described in the letter. </a:t>
            </a:r>
          </a:p>
          <a:p>
            <a:pPr lvl="0"/>
            <a:endParaRPr lang="en-GB" sz="8000" dirty="0" smtClean="0"/>
          </a:p>
          <a:p>
            <a:pPr lvl="0"/>
            <a:r>
              <a:rPr lang="en-GB" sz="8000" dirty="0" smtClean="0"/>
              <a:t>You will have this class to choose the passages you wish to emphasize and to plan the scenes so that you can move freely from one scene to the next.</a:t>
            </a:r>
          </a:p>
          <a:p>
            <a:endParaRPr lang="en-GB" sz="8000" dirty="0"/>
          </a:p>
        </p:txBody>
      </p:sp>
      <p:sp>
        <p:nvSpPr>
          <p:cNvPr id="4" name="Oval 3"/>
          <p:cNvSpPr/>
          <p:nvPr/>
        </p:nvSpPr>
        <p:spPr>
          <a:xfrm>
            <a:off x="2051720" y="2780928"/>
            <a:ext cx="4608512" cy="3024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rPr>
              <a:t>You will present these at the start of next lesson – use your time wisely.</a:t>
            </a:r>
            <a:endParaRPr lang="en-GB"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9512" y="1484784"/>
            <a:ext cx="6623869" cy="5509200"/>
          </a:xfrm>
          <a:prstGeom prst="rect">
            <a:avLst/>
          </a:prstGeom>
          <a:solidFill>
            <a:schemeClr val="accent1"/>
          </a:solidFill>
          <a:ln w="9525">
            <a:noFill/>
            <a:miter lim="800000"/>
            <a:headEnd/>
            <a:tailEnd/>
          </a:ln>
        </p:spPr>
        <p:txBody>
          <a:bodyPr wrap="square">
            <a:spAutoFit/>
          </a:bodyPr>
          <a:lstStyle/>
          <a:p>
            <a:pPr eaLnBrk="1" hangingPunct="1"/>
            <a:r>
              <a:rPr lang="en-GB" sz="2200" dirty="0">
                <a:latin typeface="Trebuchet MS" pitchFamily="34" charset="0"/>
              </a:rPr>
              <a:t>Robert Louis Balfour Stevenson (13 November 1850 – 3 December 1894) was a Scottish novelist, poet, essayist, and travel writer of the Victorian era. His most famous works are </a:t>
            </a:r>
            <a:r>
              <a:rPr lang="en-GB" sz="2200" b="1" dirty="0">
                <a:solidFill>
                  <a:srgbClr val="002060"/>
                </a:solidFill>
                <a:latin typeface="Trebuchet MS" pitchFamily="34" charset="0"/>
              </a:rPr>
              <a:t>Treasure Island</a:t>
            </a:r>
            <a:r>
              <a:rPr lang="en-GB" sz="2200" dirty="0">
                <a:latin typeface="Trebuchet MS" pitchFamily="34" charset="0"/>
              </a:rPr>
              <a:t>, </a:t>
            </a:r>
            <a:r>
              <a:rPr lang="en-GB" sz="2200" b="1" dirty="0">
                <a:solidFill>
                  <a:srgbClr val="002060"/>
                </a:solidFill>
                <a:latin typeface="Trebuchet MS" pitchFamily="34" charset="0"/>
              </a:rPr>
              <a:t>Kidnapped</a:t>
            </a:r>
            <a:r>
              <a:rPr lang="en-GB" sz="2200" dirty="0">
                <a:latin typeface="Trebuchet MS" pitchFamily="34" charset="0"/>
              </a:rPr>
              <a:t>, and the </a:t>
            </a:r>
            <a:r>
              <a:rPr lang="en-GB" sz="2200" b="1" dirty="0">
                <a:solidFill>
                  <a:srgbClr val="002060"/>
                </a:solidFill>
                <a:latin typeface="Trebuchet MS" pitchFamily="34" charset="0"/>
              </a:rPr>
              <a:t>Strange Case of Dr Jekyll and Mr Hyde</a:t>
            </a:r>
            <a:r>
              <a:rPr lang="en-GB" sz="2200" dirty="0">
                <a:latin typeface="Trebuchet MS" pitchFamily="34" charset="0"/>
              </a:rPr>
              <a:t>. </a:t>
            </a:r>
          </a:p>
          <a:p>
            <a:pPr eaLnBrk="1" hangingPunct="1"/>
            <a:r>
              <a:rPr lang="en-GB" sz="2200" dirty="0">
                <a:latin typeface="Trebuchet MS" pitchFamily="34" charset="0"/>
              </a:rPr>
              <a:t>Stevenson was a very poorly child who read a great deal about travel and adventure. A combination of his love of adventure and ill health led him to spend many years as a writer travelling the world in search of a climate that was healthier than Britain's.  </a:t>
            </a:r>
          </a:p>
          <a:p>
            <a:pPr eaLnBrk="1" hangingPunct="1"/>
            <a:r>
              <a:rPr lang="en-GB" sz="2200" dirty="0">
                <a:latin typeface="Trebuchet MS" pitchFamily="34" charset="0"/>
              </a:rPr>
              <a:t>Stevenson was influenced by the work of Edgar Allan Poe and Charles Dickens and wrote in a range of genres including adventure, historical and horror.</a:t>
            </a:r>
          </a:p>
        </p:txBody>
      </p:sp>
      <p:sp>
        <p:nvSpPr>
          <p:cNvPr id="6147" name="Rectangle 3"/>
          <p:cNvSpPr>
            <a:spLocks noGrp="1" noChangeArrowheads="1"/>
          </p:cNvSpPr>
          <p:nvPr>
            <p:ph type="title"/>
          </p:nvPr>
        </p:nvSpPr>
        <p:spPr>
          <a:xfrm>
            <a:off x="179388" y="0"/>
            <a:ext cx="8785225" cy="838200"/>
          </a:xfrm>
          <a:extLst/>
        </p:spPr>
        <p:txBody>
          <a:bodyPr>
            <a:normAutofit fontScale="90000"/>
          </a:bodyPr>
          <a:lstStyle/>
          <a:p>
            <a:pPr>
              <a:defRPr/>
            </a:pPr>
            <a:r>
              <a:rPr lang="en-GB" sz="4800" b="1" dirty="0" smtClean="0">
                <a:solidFill>
                  <a:srgbClr val="FF3300"/>
                </a:solidFill>
                <a:effectLst>
                  <a:outerShdw blurRad="38100" dist="38100" dir="2700000" algn="tl">
                    <a:srgbClr val="C0C0C0"/>
                  </a:outerShdw>
                </a:effectLst>
                <a:latin typeface="Trebuchet MS" panose="020B0603020202020204" pitchFamily="34" charset="0"/>
              </a:rPr>
              <a:t>Who is Robert Louis Stevenson?</a:t>
            </a:r>
            <a:endParaRPr lang="en-US" sz="4800" b="1" dirty="0" smtClean="0">
              <a:solidFill>
                <a:srgbClr val="FF3300"/>
              </a:solidFill>
              <a:effectLst>
                <a:outerShdw blurRad="38100" dist="38100" dir="2700000" algn="tl">
                  <a:srgbClr val="C0C0C0"/>
                </a:outerShdw>
              </a:effectLst>
              <a:latin typeface="Trebuchet MS" panose="020B0603020202020204" pitchFamily="34" charset="0"/>
            </a:endParaRPr>
          </a:p>
        </p:txBody>
      </p:sp>
      <p:pic>
        <p:nvPicPr>
          <p:cNvPr id="9220" name="Picture 15" descr="Robert_Louis_Stevenson_portrait_by_Girolamo_Nerli"/>
          <p:cNvPicPr>
            <a:picLocks noChangeAspect="1" noChangeArrowheads="1"/>
          </p:cNvPicPr>
          <p:nvPr/>
        </p:nvPicPr>
        <p:blipFill>
          <a:blip r:embed="rId2" cstate="print"/>
          <a:srcRect/>
          <a:stretch>
            <a:fillRect/>
          </a:stretch>
        </p:blipFill>
        <p:spPr bwMode="auto">
          <a:xfrm>
            <a:off x="6918325" y="2924944"/>
            <a:ext cx="2225675" cy="3600450"/>
          </a:xfrm>
          <a:prstGeom prst="rect">
            <a:avLst/>
          </a:prstGeom>
          <a:noFill/>
          <a:ln w="9525">
            <a:noFill/>
            <a:miter lim="800000"/>
            <a:headEnd/>
            <a:tailEnd/>
          </a:ln>
        </p:spPr>
      </p:pic>
      <p:pic>
        <p:nvPicPr>
          <p:cNvPr id="9221" name="Picture 17" descr="MC900015873[1]"/>
          <p:cNvPicPr>
            <a:picLocks noChangeAspect="1" noChangeArrowheads="1"/>
          </p:cNvPicPr>
          <p:nvPr/>
        </p:nvPicPr>
        <p:blipFill>
          <a:blip r:embed="rId3" cstate="print"/>
          <a:srcRect/>
          <a:stretch>
            <a:fillRect/>
          </a:stretch>
        </p:blipFill>
        <p:spPr bwMode="auto">
          <a:xfrm>
            <a:off x="6876256" y="908720"/>
            <a:ext cx="2267744" cy="19415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Presentations</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What does Stevenson gain by using written narratives to present what happened between Lanyon and Jekyll?</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Rounded Rectangle 3"/>
          <p:cNvSpPr/>
          <p:nvPr/>
        </p:nvSpPr>
        <p:spPr>
          <a:xfrm>
            <a:off x="1043608" y="1844824"/>
            <a:ext cx="6912768" cy="4608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u="sng" dirty="0" smtClean="0">
                <a:solidFill>
                  <a:schemeClr val="tx1"/>
                </a:solidFill>
              </a:rPr>
              <a:t>PRESENTATIONS!</a:t>
            </a:r>
            <a:endParaRPr lang="en-GB" sz="6000" b="1" u="sng" dirty="0">
              <a:solidFill>
                <a:schemeClr val="tx1"/>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pPr lvl="0"/>
            <a:r>
              <a:rPr lang="en-GB" dirty="0" smtClean="0"/>
              <a:t>Why did Stevenson choose to use these written narratives for the unravelling of the story? </a:t>
            </a:r>
          </a:p>
          <a:p>
            <a:pPr lvl="0"/>
            <a:endParaRPr lang="en-GB" dirty="0" smtClean="0"/>
          </a:p>
          <a:p>
            <a:pPr lvl="0"/>
            <a:r>
              <a:rPr lang="en-GB" dirty="0" smtClean="0"/>
              <a:t>What does he gain by using this device?</a:t>
            </a:r>
          </a:p>
          <a:p>
            <a:pPr lvl="0"/>
            <a:endParaRPr lang="en-GB" dirty="0" smtClean="0"/>
          </a:p>
          <a:p>
            <a:pPr lvl="0"/>
            <a:r>
              <a:rPr lang="en-GB" dirty="0" smtClean="0"/>
              <a:t> Why is Utterson the ideal person to bring together the “evidence”?</a:t>
            </a:r>
          </a:p>
          <a:p>
            <a:endParaRPr lang="en-GB"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Homework</a:t>
            </a:r>
            <a:endParaRPr lang="en-GB" dirty="0"/>
          </a:p>
        </p:txBody>
      </p:sp>
      <p:sp>
        <p:nvSpPr>
          <p:cNvPr id="3" name="Content Placeholder 2"/>
          <p:cNvSpPr>
            <a:spLocks noGrp="1"/>
          </p:cNvSpPr>
          <p:nvPr>
            <p:ph idx="1"/>
          </p:nvPr>
        </p:nvSpPr>
        <p:spPr/>
        <p:txBody>
          <a:bodyPr>
            <a:normAutofit/>
          </a:bodyPr>
          <a:lstStyle/>
          <a:p>
            <a:pPr marL="0" indent="0">
              <a:lnSpc>
                <a:spcPct val="80000"/>
              </a:lnSpc>
              <a:buNone/>
            </a:pPr>
            <a:r>
              <a:rPr lang="en-GB" dirty="0" smtClean="0">
                <a:latin typeface="Trebuchet MS" pitchFamily="34" charset="0"/>
              </a:rPr>
              <a:t>Read to the end of Chapter 10, A Full Statement of the Case </a:t>
            </a:r>
            <a:r>
              <a:rPr lang="en-GB" dirty="0" smtClean="0"/>
              <a:t>a</a:t>
            </a:r>
            <a:r>
              <a:rPr lang="en-GB" dirty="0" smtClean="0">
                <a:latin typeface="Trebuchet MS" pitchFamily="34" charset="0"/>
              </a:rPr>
              <a:t>nd be prepared to discuss the following:</a:t>
            </a:r>
          </a:p>
          <a:p>
            <a:pPr marL="0" indent="0">
              <a:lnSpc>
                <a:spcPct val="80000"/>
              </a:lnSpc>
              <a:buNone/>
            </a:pPr>
            <a:endParaRPr lang="en-GB" sz="2400" dirty="0" smtClean="0">
              <a:latin typeface="Trebuchet MS" pitchFamily="34" charset="0"/>
            </a:endParaRPr>
          </a:p>
          <a:p>
            <a:pPr marL="0" indent="0">
              <a:lnSpc>
                <a:spcPct val="90000"/>
              </a:lnSpc>
            </a:pPr>
            <a:r>
              <a:rPr lang="en-GB" sz="2400" dirty="0" smtClean="0">
                <a:latin typeface="Trebuchet MS" pitchFamily="34" charset="0"/>
              </a:rPr>
              <a:t>What led to the decline and fall of Henry Jekyll?</a:t>
            </a:r>
          </a:p>
          <a:p>
            <a:pPr marL="0" indent="0">
              <a:lnSpc>
                <a:spcPct val="90000"/>
              </a:lnSpc>
            </a:pPr>
            <a:r>
              <a:rPr lang="en-GB" sz="2400" dirty="0" smtClean="0">
                <a:latin typeface="Trebuchet MS" pitchFamily="34" charset="0"/>
              </a:rPr>
              <a:t>What are the main themes explored by Stevenson in the story?</a:t>
            </a:r>
          </a:p>
          <a:p>
            <a:pPr marL="0" indent="0">
              <a:lnSpc>
                <a:spcPct val="80000"/>
              </a:lnSpc>
              <a:buNone/>
            </a:pPr>
            <a:endParaRPr lang="en-GB" sz="2400" dirty="0" smtClean="0">
              <a:latin typeface="Trebuchet MS" pitchFamily="34" charset="0"/>
            </a:endParaRPr>
          </a:p>
          <a:p>
            <a:pPr marL="0" indent="0">
              <a:lnSpc>
                <a:spcPct val="80000"/>
              </a:lnSpc>
              <a:buNone/>
            </a:pPr>
            <a:endParaRPr lang="en-GB" sz="2400" dirty="0" smtClean="0">
              <a:latin typeface="Trebuchet MS"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Themes</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What are the main themes of the novel?</a:t>
            </a:r>
            <a:endParaRPr lang="en-GB"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55448"/>
            <a:ext cx="8712968" cy="1252728"/>
          </a:xfrm>
        </p:spPr>
        <p:txBody>
          <a:bodyPr>
            <a:normAutofit fontScale="90000"/>
          </a:bodyPr>
          <a:lstStyle/>
          <a:p>
            <a:r>
              <a:rPr lang="en-GB" dirty="0" smtClean="0"/>
              <a:t>Fill in you chart for chapters 8, 9 &amp; 10</a:t>
            </a:r>
            <a:endParaRPr lang="en-GB" dirty="0"/>
          </a:p>
        </p:txBody>
      </p:sp>
      <p:graphicFrame>
        <p:nvGraphicFramePr>
          <p:cNvPr id="4" name="Content Placeholder 3"/>
          <p:cNvGraphicFramePr>
            <a:graphicFrameLocks noGrp="1"/>
          </p:cNvGraphicFramePr>
          <p:nvPr>
            <p:ph idx="1"/>
          </p:nvPr>
        </p:nvGraphicFramePr>
        <p:xfrm>
          <a:off x="179388" y="1557338"/>
          <a:ext cx="8785225" cy="5040013"/>
        </p:xfrm>
        <a:graphic>
          <a:graphicData uri="http://schemas.openxmlformats.org/drawingml/2006/table">
            <a:tbl>
              <a:tblPr firstRow="1" bandRow="1">
                <a:tableStyleId>{5C22544A-7EE6-4342-B048-85BDC9FD1C3A}</a:tableStyleId>
              </a:tblPr>
              <a:tblGrid>
                <a:gridCol w="1008236"/>
                <a:gridCol w="2505854"/>
                <a:gridCol w="1757045"/>
                <a:gridCol w="1757045"/>
                <a:gridCol w="1757045"/>
              </a:tblGrid>
              <a:tr h="458183">
                <a:tc>
                  <a:txBody>
                    <a:bodyPr/>
                    <a:lstStyle/>
                    <a:p>
                      <a:pPr algn="ctr"/>
                      <a:r>
                        <a:rPr lang="en-GB" dirty="0" smtClean="0"/>
                        <a:t>Chapter</a:t>
                      </a:r>
                      <a:endParaRPr lang="en-GB" dirty="0"/>
                    </a:p>
                  </a:txBody>
                  <a:tcPr/>
                </a:tc>
                <a:tc>
                  <a:txBody>
                    <a:bodyPr/>
                    <a:lstStyle/>
                    <a:p>
                      <a:pPr algn="ctr"/>
                      <a:r>
                        <a:rPr lang="en-GB" dirty="0" smtClean="0"/>
                        <a:t>Setting</a:t>
                      </a:r>
                      <a:endParaRPr lang="en-GB" dirty="0"/>
                    </a:p>
                  </a:txBody>
                  <a:tcPr/>
                </a:tc>
                <a:tc>
                  <a:txBody>
                    <a:bodyPr/>
                    <a:lstStyle/>
                    <a:p>
                      <a:pPr algn="ctr"/>
                      <a:r>
                        <a:rPr lang="en-GB" dirty="0" smtClean="0"/>
                        <a:t>Characters</a:t>
                      </a:r>
                      <a:endParaRPr lang="en-GB" dirty="0"/>
                    </a:p>
                  </a:txBody>
                  <a:tcPr/>
                </a:tc>
                <a:tc>
                  <a:txBody>
                    <a:bodyPr/>
                    <a:lstStyle/>
                    <a:p>
                      <a:pPr algn="ctr"/>
                      <a:r>
                        <a:rPr lang="en-GB" dirty="0" smtClean="0"/>
                        <a:t>Key events</a:t>
                      </a:r>
                      <a:endParaRPr lang="en-GB" dirty="0"/>
                    </a:p>
                  </a:txBody>
                  <a:tcPr/>
                </a:tc>
                <a:tc>
                  <a:txBody>
                    <a:bodyPr/>
                    <a:lstStyle/>
                    <a:p>
                      <a:pPr algn="ctr"/>
                      <a:r>
                        <a:rPr lang="en-GB" dirty="0" smtClean="0"/>
                        <a:t>Key quotes</a:t>
                      </a:r>
                      <a:endParaRPr lang="en-GB" dirty="0"/>
                    </a:p>
                  </a:txBody>
                  <a:tcPr/>
                </a:tc>
              </a:tr>
              <a:tr h="458183">
                <a:tc>
                  <a:txBody>
                    <a:bodyPr/>
                    <a:lstStyle/>
                    <a:p>
                      <a:pPr algn="ctr"/>
                      <a:r>
                        <a:rPr lang="en-GB" b="1" dirty="0" smtClean="0"/>
                        <a:t>1</a:t>
                      </a:r>
                      <a:endParaRPr lang="en-GB" b="1"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r>
              <a:tr h="458183">
                <a:tc>
                  <a:txBody>
                    <a:bodyPr/>
                    <a:lstStyle/>
                    <a:p>
                      <a:pPr algn="ctr"/>
                      <a:r>
                        <a:rPr lang="en-GB" b="1" dirty="0" smtClean="0"/>
                        <a:t>2</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3</a:t>
                      </a:r>
                      <a:endParaRPr lang="en-GB" b="1"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r>
              <a:tr h="458183">
                <a:tc>
                  <a:txBody>
                    <a:bodyPr/>
                    <a:lstStyle/>
                    <a:p>
                      <a:pPr algn="ctr"/>
                      <a:r>
                        <a:rPr lang="en-GB" b="1" dirty="0" smtClean="0"/>
                        <a:t>4</a:t>
                      </a:r>
                      <a:endParaRPr lang="en-GB" b="1"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5</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6</a:t>
                      </a:r>
                      <a:endParaRPr lang="en-GB" b="1"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7</a:t>
                      </a:r>
                      <a:endParaRPr lang="en-GB" b="1"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58183">
                <a:tc>
                  <a:txBody>
                    <a:bodyPr/>
                    <a:lstStyle/>
                    <a:p>
                      <a:pPr algn="ctr"/>
                      <a:r>
                        <a:rPr lang="en-GB" b="1" dirty="0" smtClean="0"/>
                        <a:t>8</a:t>
                      </a:r>
                      <a:endParaRPr lang="en-GB" b="1"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a:p>
                  </a:txBody>
                  <a:tcPr>
                    <a:solidFill>
                      <a:schemeClr val="accent3">
                        <a:lumMod val="75000"/>
                      </a:schemeClr>
                    </a:solidFill>
                  </a:tcPr>
                </a:tc>
              </a:tr>
              <a:tr h="458183">
                <a:tc>
                  <a:txBody>
                    <a:bodyPr/>
                    <a:lstStyle/>
                    <a:p>
                      <a:pPr algn="ctr"/>
                      <a:r>
                        <a:rPr lang="en-GB" b="1" dirty="0" smtClean="0"/>
                        <a:t>9</a:t>
                      </a:r>
                      <a:endParaRPr lang="en-GB" b="1" dirty="0"/>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a:p>
                  </a:txBody>
                  <a:tcPr>
                    <a:solidFill>
                      <a:schemeClr val="accent3">
                        <a:lumMod val="75000"/>
                      </a:schemeClr>
                    </a:solidFill>
                  </a:tcPr>
                </a:tc>
              </a:tr>
              <a:tr h="458183">
                <a:tc>
                  <a:txBody>
                    <a:bodyPr/>
                    <a:lstStyle/>
                    <a:p>
                      <a:pPr algn="ctr"/>
                      <a:r>
                        <a:rPr lang="en-GB" b="1" dirty="0" smtClean="0"/>
                        <a:t>10</a:t>
                      </a:r>
                      <a:endParaRPr lang="en-GB" b="1" dirty="0"/>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a:p>
                  </a:txBody>
                  <a:tcPr>
                    <a:solidFill>
                      <a:schemeClr val="accent3">
                        <a:lumMod val="75000"/>
                      </a:schemeClr>
                    </a:solidFill>
                  </a:tcPr>
                </a:tc>
                <a:tc>
                  <a:txBody>
                    <a:bodyPr/>
                    <a:lstStyle/>
                    <a:p>
                      <a:endParaRPr lang="en-GB" dirty="0"/>
                    </a:p>
                  </a:txBody>
                  <a:tcPr>
                    <a:solidFill>
                      <a:schemeClr val="accent3">
                        <a:lumMod val="75000"/>
                      </a:schemeClr>
                    </a:solidFill>
                  </a:tcPr>
                </a:tc>
                <a:tc>
                  <a:txBody>
                    <a:bodyPr/>
                    <a:lstStyle/>
                    <a:p>
                      <a:endParaRPr lang="en-GB" dirty="0"/>
                    </a:p>
                  </a:txBody>
                  <a:tcPr>
                    <a:solidFill>
                      <a:schemeClr val="accent3">
                        <a:lumMod val="75000"/>
                      </a:schemeClr>
                    </a:solidFill>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5"/>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382978" name="Rectangle 2"/>
          <p:cNvSpPr>
            <a:spLocks noGrp="1" noChangeArrowheads="1"/>
          </p:cNvSpPr>
          <p:nvPr>
            <p:ph type="title" idx="4294967295"/>
          </p:nvPr>
        </p:nvSpPr>
        <p:spPr>
          <a:xfrm>
            <a:off x="304800" y="188913"/>
            <a:ext cx="8382000" cy="411162"/>
          </a:xfrm>
        </p:spPr>
        <p:txBody>
          <a:bodyPr>
            <a:normAutofit fontScale="90000"/>
          </a:bodyPr>
          <a:lstStyle/>
          <a:p>
            <a:pPr algn="ctr" eaLnBrk="1" hangingPunct="1">
              <a:defRPr/>
            </a:pPr>
            <a:r>
              <a:rPr lang="en-GB" sz="4000" b="1" dirty="0" smtClean="0">
                <a:solidFill>
                  <a:srgbClr val="FF3300"/>
                </a:solidFill>
                <a:effectLst>
                  <a:outerShdw blurRad="38100" dist="38100" dir="2700000" algn="tl">
                    <a:srgbClr val="C0C0C0"/>
                  </a:outerShdw>
                </a:effectLst>
                <a:latin typeface="Trebuchet MS" panose="020B0603020202020204" pitchFamily="34" charset="0"/>
              </a:rPr>
              <a:t> </a:t>
            </a:r>
            <a:r>
              <a:rPr lang="en-GB" sz="4800" b="1" dirty="0" smtClean="0">
                <a:solidFill>
                  <a:srgbClr val="FF3300"/>
                </a:solidFill>
                <a:latin typeface="Trebuchet MS" panose="020B0603020202020204" pitchFamily="34" charset="0"/>
              </a:rPr>
              <a:t>Themes</a:t>
            </a:r>
            <a:r>
              <a:rPr lang="en-GB" sz="4800" b="1" dirty="0" smtClean="0">
                <a:solidFill>
                  <a:srgbClr val="FF3300"/>
                </a:solidFill>
                <a:effectLst>
                  <a:outerShdw blurRad="38100" dist="38100" dir="2700000" algn="tl">
                    <a:srgbClr val="C0C0C0"/>
                  </a:outerShdw>
                </a:effectLst>
                <a:latin typeface="Trebuchet MS" panose="020B0603020202020204" pitchFamily="34" charset="0"/>
              </a:rPr>
              <a:t> </a:t>
            </a:r>
          </a:p>
        </p:txBody>
      </p:sp>
      <p:sp>
        <p:nvSpPr>
          <p:cNvPr id="72708" name="Rectangle 3"/>
          <p:cNvSpPr>
            <a:spLocks noGrp="1" noChangeArrowheads="1"/>
          </p:cNvSpPr>
          <p:nvPr>
            <p:ph type="body" sz="half" idx="4294967295"/>
          </p:nvPr>
        </p:nvSpPr>
        <p:spPr>
          <a:xfrm>
            <a:off x="107950" y="765175"/>
            <a:ext cx="9036050" cy="1066800"/>
          </a:xfrm>
        </p:spPr>
        <p:txBody>
          <a:bodyPr/>
          <a:lstStyle/>
          <a:p>
            <a:pPr marL="0" indent="0" algn="ctr" eaLnBrk="1" hangingPunct="1">
              <a:buFontTx/>
              <a:buNone/>
            </a:pPr>
            <a:r>
              <a:rPr lang="en-GB" sz="2000" dirty="0" smtClean="0">
                <a:latin typeface="Trebuchet MS" pitchFamily="34" charset="0"/>
              </a:rPr>
              <a:t>Unscramble the anagrams below.  </a:t>
            </a:r>
          </a:p>
          <a:p>
            <a:pPr marL="0" indent="0" algn="ctr" eaLnBrk="1" hangingPunct="1">
              <a:buFontTx/>
              <a:buNone/>
            </a:pPr>
            <a:r>
              <a:rPr lang="en-GB" sz="2000" dirty="0" smtClean="0">
                <a:latin typeface="Trebuchet MS" pitchFamily="34" charset="0"/>
              </a:rPr>
              <a:t>Each one is a key theme dealt with in </a:t>
            </a:r>
            <a:r>
              <a:rPr lang="en-GB" sz="2000" b="1" dirty="0" smtClean="0">
                <a:solidFill>
                  <a:schemeClr val="accent2"/>
                </a:solidFill>
                <a:latin typeface="Trebuchet MS" pitchFamily="34" charset="0"/>
              </a:rPr>
              <a:t>Dr Jekyll and Mr Hyde</a:t>
            </a:r>
            <a:r>
              <a:rPr lang="en-GB" sz="2000" dirty="0" smtClean="0">
                <a:latin typeface="Trebuchet MS" pitchFamily="34" charset="0"/>
              </a:rPr>
              <a:t>.</a:t>
            </a:r>
          </a:p>
        </p:txBody>
      </p:sp>
      <p:graphicFrame>
        <p:nvGraphicFramePr>
          <p:cNvPr id="382980" name="Group 4"/>
          <p:cNvGraphicFramePr>
            <a:graphicFrameLocks noGrp="1"/>
          </p:cNvGraphicFramePr>
          <p:nvPr>
            <p:ph sz="half" idx="4294967295"/>
          </p:nvPr>
        </p:nvGraphicFramePr>
        <p:xfrm>
          <a:off x="296863" y="1700213"/>
          <a:ext cx="8523287" cy="4784726"/>
        </p:xfrm>
        <a:graphic>
          <a:graphicData uri="http://schemas.openxmlformats.org/drawingml/2006/table">
            <a:tbl>
              <a:tblPr/>
              <a:tblGrid>
                <a:gridCol w="4491037"/>
                <a:gridCol w="4032250"/>
              </a:tblGrid>
              <a:tr h="3683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rPr>
                        <a:t>Anagram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Theme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8420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a humane turn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nicesec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a true snarl-up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err="1" smtClean="0">
                          <a:ln>
                            <a:noFill/>
                          </a:ln>
                          <a:solidFill>
                            <a:schemeClr val="tx1"/>
                          </a:solidFill>
                          <a:effectLst/>
                          <a:latin typeface="Trebuchet MS" panose="020B0603020202020204" pitchFamily="34" charset="0"/>
                          <a:cs typeface="Arial" panose="020B0604020202020204" pitchFamily="34" charset="0"/>
                        </a:rPr>
                        <a:t>escrest</a:t>
                      </a:r>
                      <a:endParaRPr kumimoji="0" lang="en-GB" sz="2000" b="0" i="0" u="none" strike="noStrike" cap="none" normalizeH="0" baseline="0" dirty="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italicvision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ogod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live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nepearapac dan learyit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5"/>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384002" name="Rectangle 2"/>
          <p:cNvSpPr>
            <a:spLocks noGrp="1" noChangeArrowheads="1"/>
          </p:cNvSpPr>
          <p:nvPr>
            <p:ph type="title" idx="4294967295"/>
          </p:nvPr>
        </p:nvSpPr>
        <p:spPr>
          <a:xfrm>
            <a:off x="304800" y="188913"/>
            <a:ext cx="8382000" cy="411162"/>
          </a:xfrm>
        </p:spPr>
        <p:txBody>
          <a:bodyPr>
            <a:normAutofit fontScale="90000"/>
          </a:bodyPr>
          <a:lstStyle/>
          <a:p>
            <a:pPr algn="ctr" eaLnBrk="1" hangingPunct="1">
              <a:defRPr/>
            </a:pPr>
            <a:r>
              <a:rPr lang="en-GB" sz="4000" b="1" dirty="0" smtClean="0">
                <a:solidFill>
                  <a:srgbClr val="FF3300"/>
                </a:solidFill>
                <a:effectLst>
                  <a:outerShdw blurRad="38100" dist="38100" dir="2700000" algn="tl">
                    <a:srgbClr val="C0C0C0"/>
                  </a:outerShdw>
                </a:effectLst>
                <a:latin typeface="Trebuchet MS" panose="020B0603020202020204" pitchFamily="34" charset="0"/>
              </a:rPr>
              <a:t> </a:t>
            </a:r>
            <a:r>
              <a:rPr lang="en-GB" sz="4800" b="1" dirty="0" smtClean="0">
                <a:solidFill>
                  <a:srgbClr val="FF3300"/>
                </a:solidFill>
                <a:latin typeface="Trebuchet MS" panose="020B0603020202020204" pitchFamily="34" charset="0"/>
              </a:rPr>
              <a:t>Themes</a:t>
            </a:r>
            <a:r>
              <a:rPr lang="en-GB" sz="4800" b="1" dirty="0" smtClean="0">
                <a:solidFill>
                  <a:srgbClr val="FF3300"/>
                </a:solidFill>
                <a:effectLst>
                  <a:outerShdw blurRad="38100" dist="38100" dir="2700000" algn="tl">
                    <a:srgbClr val="C0C0C0"/>
                  </a:outerShdw>
                </a:effectLst>
                <a:latin typeface="Trebuchet MS" panose="020B0603020202020204" pitchFamily="34" charset="0"/>
              </a:rPr>
              <a:t> </a:t>
            </a:r>
          </a:p>
        </p:txBody>
      </p:sp>
      <p:sp>
        <p:nvSpPr>
          <p:cNvPr id="73732" name="Rectangle 3"/>
          <p:cNvSpPr>
            <a:spLocks noGrp="1" noChangeArrowheads="1"/>
          </p:cNvSpPr>
          <p:nvPr>
            <p:ph type="body" sz="half" idx="4294967295"/>
          </p:nvPr>
        </p:nvSpPr>
        <p:spPr>
          <a:xfrm>
            <a:off x="107950" y="765175"/>
            <a:ext cx="9036050" cy="1066800"/>
          </a:xfrm>
        </p:spPr>
        <p:txBody>
          <a:bodyPr/>
          <a:lstStyle/>
          <a:p>
            <a:pPr marL="0" indent="0" algn="ctr" eaLnBrk="1" hangingPunct="1">
              <a:buFontTx/>
              <a:buNone/>
            </a:pPr>
            <a:r>
              <a:rPr lang="en-GB" sz="2000" smtClean="0">
                <a:latin typeface="Trebuchet MS" pitchFamily="34" charset="0"/>
              </a:rPr>
              <a:t>Unscramble the anagrams below.  </a:t>
            </a:r>
          </a:p>
          <a:p>
            <a:pPr marL="0" indent="0" algn="ctr" eaLnBrk="1" hangingPunct="1">
              <a:buFontTx/>
              <a:buNone/>
            </a:pPr>
            <a:r>
              <a:rPr lang="en-GB" sz="2000" smtClean="0">
                <a:latin typeface="Trebuchet MS" pitchFamily="34" charset="0"/>
              </a:rPr>
              <a:t>Each one is a key theme dealt with in </a:t>
            </a:r>
            <a:r>
              <a:rPr lang="en-GB" sz="2000" b="1" smtClean="0">
                <a:solidFill>
                  <a:schemeClr val="accent2"/>
                </a:solidFill>
                <a:latin typeface="Trebuchet MS" pitchFamily="34" charset="0"/>
              </a:rPr>
              <a:t>Dr Jekyll and Mr Hyde</a:t>
            </a:r>
            <a:r>
              <a:rPr lang="en-GB" sz="2000" smtClean="0">
                <a:latin typeface="Trebuchet MS" pitchFamily="34" charset="0"/>
              </a:rPr>
              <a:t>.</a:t>
            </a:r>
          </a:p>
        </p:txBody>
      </p:sp>
      <p:graphicFrame>
        <p:nvGraphicFramePr>
          <p:cNvPr id="305195" name="Group 43"/>
          <p:cNvGraphicFramePr>
            <a:graphicFrameLocks noGrp="1"/>
          </p:cNvGraphicFramePr>
          <p:nvPr>
            <p:ph sz="half" idx="4294967295"/>
          </p:nvPr>
        </p:nvGraphicFramePr>
        <p:xfrm>
          <a:off x="369888" y="1700213"/>
          <a:ext cx="8523287" cy="4699004"/>
        </p:xfrm>
        <a:graphic>
          <a:graphicData uri="http://schemas.openxmlformats.org/drawingml/2006/table">
            <a:tbl>
              <a:tblPr/>
              <a:tblGrid>
                <a:gridCol w="4273550"/>
                <a:gridCol w="4249737"/>
              </a:tblGrid>
              <a:tr h="36574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Anagram</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Theme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57300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a humane turn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human nature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06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nicesec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science</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64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A true snarl-up</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supernatural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7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escrest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secrets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22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italicvision</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civilisation</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78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ogod</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good</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71">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live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evil</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78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nepearapac dan learyit</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marL="742950" indent="-285750">
                        <a:spcBef>
                          <a:spcPct val="20000"/>
                        </a:spcBef>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defRPr>
                          <a:solidFill>
                            <a:schemeClr val="tx1"/>
                          </a:solidFill>
                          <a:latin typeface="Arial" panose="020B0604020202020204" pitchFamily="34" charset="0"/>
                          <a:cs typeface="Arial" panose="020B0604020202020204" pitchFamily="34" charset="0"/>
                        </a:defRPr>
                      </a:lvl4pPr>
                      <a:lvl5pPr marL="2057400" indent="-228600">
                        <a:spcBef>
                          <a:spcPct val="20000"/>
                        </a:spcBef>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Trebuchet MS" panose="020B0603020202020204" pitchFamily="34" charset="0"/>
                          <a:cs typeface="Arial" panose="020B0604020202020204" pitchFamily="34" charset="0"/>
                        </a:rPr>
                        <a:t>appearance and reality</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4"/>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74755" name="Oval 2"/>
          <p:cNvSpPr>
            <a:spLocks noChangeArrowheads="1"/>
          </p:cNvSpPr>
          <p:nvPr/>
        </p:nvSpPr>
        <p:spPr bwMode="auto">
          <a:xfrm>
            <a:off x="4117975" y="2565400"/>
            <a:ext cx="1828800" cy="990600"/>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74756" name="Rectangle 3"/>
          <p:cNvSpPr>
            <a:spLocks noGrp="1" noChangeArrowheads="1"/>
          </p:cNvSpPr>
          <p:nvPr>
            <p:ph type="title" idx="4294967295"/>
          </p:nvPr>
        </p:nvSpPr>
        <p:spPr>
          <a:xfrm>
            <a:off x="457200" y="274638"/>
            <a:ext cx="8229600" cy="715962"/>
          </a:xfrm>
        </p:spPr>
        <p:txBody>
          <a:bodyPr/>
          <a:lstStyle/>
          <a:p>
            <a:pPr eaLnBrk="1" hangingPunct="1"/>
            <a:r>
              <a:rPr lang="en-GB" sz="4000" b="1" smtClean="0">
                <a:solidFill>
                  <a:srgbClr val="EE0415"/>
                </a:solidFill>
                <a:latin typeface="Trebuchet MS" pitchFamily="34" charset="0"/>
              </a:rPr>
              <a:t>Dr Jekyll and Mr Hyde themes</a:t>
            </a:r>
          </a:p>
        </p:txBody>
      </p:sp>
      <p:sp>
        <p:nvSpPr>
          <p:cNvPr id="74757" name="Rectangle 4"/>
          <p:cNvSpPr>
            <a:spLocks noGrp="1" noChangeArrowheads="1"/>
          </p:cNvSpPr>
          <p:nvPr>
            <p:ph type="body" idx="4294967295"/>
          </p:nvPr>
        </p:nvSpPr>
        <p:spPr>
          <a:xfrm>
            <a:off x="0" y="990600"/>
            <a:ext cx="8991600" cy="709613"/>
          </a:xfrm>
        </p:spPr>
        <p:txBody>
          <a:bodyPr>
            <a:normAutofit fontScale="77500" lnSpcReduction="20000"/>
          </a:bodyPr>
          <a:lstStyle/>
          <a:p>
            <a:pPr algn="ctr" eaLnBrk="1" hangingPunct="1">
              <a:buFontTx/>
              <a:buNone/>
            </a:pPr>
            <a:r>
              <a:rPr lang="en-GB" smtClean="0">
                <a:latin typeface="Trebuchet MS" pitchFamily="34" charset="0"/>
              </a:rPr>
              <a:t>	</a:t>
            </a:r>
            <a:r>
              <a:rPr lang="en-GB" b="1" smtClean="0">
                <a:solidFill>
                  <a:schemeClr val="accent2"/>
                </a:solidFill>
                <a:latin typeface="Trebuchet MS" pitchFamily="34" charset="0"/>
              </a:rPr>
              <a:t>Create a</a:t>
            </a:r>
            <a:r>
              <a:rPr lang="en-GB" smtClean="0">
                <a:latin typeface="Trebuchet MS" pitchFamily="34" charset="0"/>
              </a:rPr>
              <a:t> </a:t>
            </a:r>
            <a:r>
              <a:rPr lang="en-GB" b="1" smtClean="0">
                <a:solidFill>
                  <a:schemeClr val="accent2"/>
                </a:solidFill>
                <a:latin typeface="Trebuchet MS" pitchFamily="34" charset="0"/>
              </a:rPr>
              <a:t>themes mind map for Dr Jekyll and Mr Hyde.</a:t>
            </a:r>
            <a:endParaRPr lang="en-GB" smtClean="0">
              <a:latin typeface="Trebuchet MS" pitchFamily="34" charset="0"/>
            </a:endParaRPr>
          </a:p>
        </p:txBody>
      </p:sp>
      <p:cxnSp>
        <p:nvCxnSpPr>
          <p:cNvPr id="74758" name="AutoShape 5"/>
          <p:cNvCxnSpPr>
            <a:cxnSpLocks noChangeShapeType="1"/>
          </p:cNvCxnSpPr>
          <p:nvPr/>
        </p:nvCxnSpPr>
        <p:spPr bwMode="auto">
          <a:xfrm flipV="1">
            <a:off x="5943600" y="2395538"/>
            <a:ext cx="838200" cy="777875"/>
          </a:xfrm>
          <a:prstGeom prst="curvedConnector3">
            <a:avLst>
              <a:gd name="adj1" fmla="val 50000"/>
            </a:avLst>
          </a:prstGeom>
          <a:noFill/>
          <a:ln w="9525">
            <a:solidFill>
              <a:schemeClr val="tx1"/>
            </a:solidFill>
            <a:round/>
            <a:headEnd type="triangle" w="med" len="med"/>
            <a:tailEnd type="triangle" w="med" len="med"/>
          </a:ln>
        </p:spPr>
      </p:cxnSp>
      <p:cxnSp>
        <p:nvCxnSpPr>
          <p:cNvPr id="74759" name="AutoShape 6"/>
          <p:cNvCxnSpPr>
            <a:cxnSpLocks noChangeShapeType="1"/>
            <a:stCxn id="74769" idx="3"/>
            <a:endCxn id="74755" idx="2"/>
          </p:cNvCxnSpPr>
          <p:nvPr/>
        </p:nvCxnSpPr>
        <p:spPr bwMode="auto">
          <a:xfrm>
            <a:off x="3490913" y="2346325"/>
            <a:ext cx="627062" cy="714375"/>
          </a:xfrm>
          <a:prstGeom prst="curvedConnector3">
            <a:avLst>
              <a:gd name="adj1" fmla="val 49875"/>
            </a:avLst>
          </a:prstGeom>
          <a:noFill/>
          <a:ln w="9525">
            <a:solidFill>
              <a:schemeClr val="tx1"/>
            </a:solidFill>
            <a:round/>
            <a:headEnd type="triangle" w="med" len="med"/>
            <a:tailEnd type="triangle" w="med" len="med"/>
          </a:ln>
        </p:spPr>
      </p:cxnSp>
      <p:cxnSp>
        <p:nvCxnSpPr>
          <p:cNvPr id="74760" name="AutoShape 7"/>
          <p:cNvCxnSpPr>
            <a:cxnSpLocks noChangeShapeType="1"/>
          </p:cNvCxnSpPr>
          <p:nvPr/>
        </p:nvCxnSpPr>
        <p:spPr bwMode="auto">
          <a:xfrm>
            <a:off x="5641975" y="3465513"/>
            <a:ext cx="990600" cy="609600"/>
          </a:xfrm>
          <a:prstGeom prst="curvedConnector3">
            <a:avLst>
              <a:gd name="adj1" fmla="val 50000"/>
            </a:avLst>
          </a:prstGeom>
          <a:noFill/>
          <a:ln w="9525">
            <a:solidFill>
              <a:schemeClr val="tx1"/>
            </a:solidFill>
            <a:round/>
            <a:headEnd type="triangle" w="med" len="med"/>
            <a:tailEnd type="triangle" w="med" len="med"/>
          </a:ln>
        </p:spPr>
      </p:cxnSp>
      <p:cxnSp>
        <p:nvCxnSpPr>
          <p:cNvPr id="74761" name="AutoShape 8"/>
          <p:cNvCxnSpPr>
            <a:cxnSpLocks noChangeShapeType="1"/>
            <a:stCxn id="74764" idx="6"/>
          </p:cNvCxnSpPr>
          <p:nvPr/>
        </p:nvCxnSpPr>
        <p:spPr bwMode="auto">
          <a:xfrm flipV="1">
            <a:off x="7451725" y="1773238"/>
            <a:ext cx="576263" cy="401637"/>
          </a:xfrm>
          <a:prstGeom prst="curvedConnector3">
            <a:avLst>
              <a:gd name="adj1" fmla="val 49861"/>
            </a:avLst>
          </a:prstGeom>
          <a:noFill/>
          <a:ln w="9525">
            <a:solidFill>
              <a:schemeClr val="tx1"/>
            </a:solidFill>
            <a:round/>
            <a:headEnd type="triangle" w="med" len="med"/>
            <a:tailEnd type="triangle" w="med" len="med"/>
          </a:ln>
        </p:spPr>
      </p:cxnSp>
      <p:cxnSp>
        <p:nvCxnSpPr>
          <p:cNvPr id="74762" name="AutoShape 9"/>
          <p:cNvCxnSpPr>
            <a:cxnSpLocks noChangeShapeType="1"/>
            <a:stCxn id="74763" idx="7"/>
            <a:endCxn id="74755" idx="3"/>
          </p:cNvCxnSpPr>
          <p:nvPr/>
        </p:nvCxnSpPr>
        <p:spPr bwMode="auto">
          <a:xfrm rot="-5400000">
            <a:off x="3619500" y="3352801"/>
            <a:ext cx="708025" cy="825500"/>
          </a:xfrm>
          <a:prstGeom prst="curvedConnector3">
            <a:avLst>
              <a:gd name="adj1" fmla="val 48208"/>
            </a:avLst>
          </a:prstGeom>
          <a:noFill/>
          <a:ln w="9525">
            <a:solidFill>
              <a:schemeClr val="tx1"/>
            </a:solidFill>
            <a:round/>
            <a:headEnd type="triangle" w="med" len="med"/>
            <a:tailEnd type="triangle" w="med" len="med"/>
          </a:ln>
        </p:spPr>
      </p:cxnSp>
      <p:sp>
        <p:nvSpPr>
          <p:cNvPr id="74763" name="Oval 10"/>
          <p:cNvSpPr>
            <a:spLocks noChangeArrowheads="1"/>
          </p:cNvSpPr>
          <p:nvPr/>
        </p:nvSpPr>
        <p:spPr bwMode="auto">
          <a:xfrm>
            <a:off x="2289175" y="3998913"/>
            <a:ext cx="1489075" cy="827087"/>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74764" name="Oval 11"/>
          <p:cNvSpPr>
            <a:spLocks noChangeArrowheads="1"/>
          </p:cNvSpPr>
          <p:nvPr/>
        </p:nvSpPr>
        <p:spPr bwMode="auto">
          <a:xfrm>
            <a:off x="5580063" y="1801813"/>
            <a:ext cx="1871662" cy="746125"/>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74765" name="Text Box 12"/>
          <p:cNvSpPr txBox="1">
            <a:spLocks noChangeArrowheads="1"/>
          </p:cNvSpPr>
          <p:nvPr/>
        </p:nvSpPr>
        <p:spPr bwMode="auto">
          <a:xfrm>
            <a:off x="4211638" y="2727325"/>
            <a:ext cx="1655762" cy="701675"/>
          </a:xfrm>
          <a:prstGeom prst="rect">
            <a:avLst/>
          </a:prstGeom>
          <a:noFill/>
          <a:ln w="9525">
            <a:noFill/>
            <a:miter lim="800000"/>
            <a:headEnd/>
            <a:tailEnd/>
          </a:ln>
        </p:spPr>
        <p:txBody>
          <a:bodyPr>
            <a:spAutoFit/>
          </a:bodyPr>
          <a:lstStyle/>
          <a:p>
            <a:pPr algn="ctr">
              <a:spcBef>
                <a:spcPct val="50000"/>
              </a:spcBef>
            </a:pPr>
            <a:r>
              <a:rPr lang="en-GB" sz="2000" b="1">
                <a:latin typeface="Trebuchet MS" pitchFamily="34" charset="0"/>
              </a:rPr>
              <a:t>Dr Jekyll &amp; Mr Hyde</a:t>
            </a:r>
          </a:p>
        </p:txBody>
      </p:sp>
      <p:sp>
        <p:nvSpPr>
          <p:cNvPr id="74766" name="Text Box 13"/>
          <p:cNvSpPr txBox="1">
            <a:spLocks noChangeArrowheads="1"/>
          </p:cNvSpPr>
          <p:nvPr/>
        </p:nvSpPr>
        <p:spPr bwMode="auto">
          <a:xfrm>
            <a:off x="5867400" y="2011363"/>
            <a:ext cx="1219200" cy="366712"/>
          </a:xfrm>
          <a:prstGeom prst="rect">
            <a:avLst/>
          </a:prstGeom>
          <a:noFill/>
          <a:ln w="9525">
            <a:noFill/>
            <a:miter lim="800000"/>
            <a:headEnd/>
            <a:tailEnd/>
          </a:ln>
        </p:spPr>
        <p:txBody>
          <a:bodyPr>
            <a:spAutoFit/>
          </a:bodyPr>
          <a:lstStyle/>
          <a:p>
            <a:pPr algn="ctr">
              <a:spcBef>
                <a:spcPct val="50000"/>
              </a:spcBef>
            </a:pPr>
            <a:r>
              <a:rPr lang="en-GB" sz="1800">
                <a:latin typeface="Comic Sans MS" pitchFamily="66" charset="0"/>
              </a:rPr>
              <a:t>evil</a:t>
            </a:r>
          </a:p>
        </p:txBody>
      </p:sp>
      <p:sp>
        <p:nvSpPr>
          <p:cNvPr id="74767" name="Text Box 14"/>
          <p:cNvSpPr txBox="1">
            <a:spLocks noChangeArrowheads="1"/>
          </p:cNvSpPr>
          <p:nvPr/>
        </p:nvSpPr>
        <p:spPr bwMode="auto">
          <a:xfrm>
            <a:off x="2212975" y="4243388"/>
            <a:ext cx="1638300" cy="366712"/>
          </a:xfrm>
          <a:prstGeom prst="rect">
            <a:avLst/>
          </a:prstGeom>
          <a:noFill/>
          <a:ln w="9525">
            <a:noFill/>
            <a:miter lim="800000"/>
            <a:headEnd/>
            <a:tailEnd/>
          </a:ln>
        </p:spPr>
        <p:txBody>
          <a:bodyPr>
            <a:spAutoFit/>
          </a:bodyPr>
          <a:lstStyle/>
          <a:p>
            <a:pPr algn="ctr">
              <a:spcBef>
                <a:spcPct val="50000"/>
              </a:spcBef>
            </a:pPr>
            <a:r>
              <a:rPr lang="en-GB" sz="1800">
                <a:latin typeface="Comic Sans MS" pitchFamily="66" charset="0"/>
              </a:rPr>
              <a:t>science</a:t>
            </a:r>
          </a:p>
        </p:txBody>
      </p:sp>
      <p:sp>
        <p:nvSpPr>
          <p:cNvPr id="74768" name="Oval 15"/>
          <p:cNvSpPr>
            <a:spLocks noChangeArrowheads="1"/>
          </p:cNvSpPr>
          <p:nvPr/>
        </p:nvSpPr>
        <p:spPr bwMode="auto">
          <a:xfrm>
            <a:off x="2060575" y="1941513"/>
            <a:ext cx="1447800" cy="762000"/>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74769" name="Text Box 16"/>
          <p:cNvSpPr txBox="1">
            <a:spLocks noChangeArrowheads="1"/>
          </p:cNvSpPr>
          <p:nvPr/>
        </p:nvSpPr>
        <p:spPr bwMode="auto">
          <a:xfrm>
            <a:off x="2112963" y="2162175"/>
            <a:ext cx="1377950" cy="366713"/>
          </a:xfrm>
          <a:prstGeom prst="rect">
            <a:avLst/>
          </a:prstGeom>
          <a:noFill/>
          <a:ln w="9525">
            <a:noFill/>
            <a:miter lim="800000"/>
            <a:headEnd/>
            <a:tailEnd/>
          </a:ln>
        </p:spPr>
        <p:txBody>
          <a:bodyPr>
            <a:spAutoFit/>
          </a:bodyPr>
          <a:lstStyle/>
          <a:p>
            <a:pPr algn="ctr">
              <a:spcBef>
                <a:spcPct val="50000"/>
              </a:spcBef>
            </a:pPr>
            <a:r>
              <a:rPr lang="en-GB" sz="1800">
                <a:latin typeface="Comic Sans MS" pitchFamily="66" charset="0"/>
              </a:rPr>
              <a:t>good</a:t>
            </a:r>
          </a:p>
        </p:txBody>
      </p:sp>
      <p:cxnSp>
        <p:nvCxnSpPr>
          <p:cNvPr id="74770" name="AutoShape 17"/>
          <p:cNvCxnSpPr>
            <a:cxnSpLocks noChangeShapeType="1"/>
          </p:cNvCxnSpPr>
          <p:nvPr/>
        </p:nvCxnSpPr>
        <p:spPr bwMode="auto">
          <a:xfrm>
            <a:off x="1146175" y="1636713"/>
            <a:ext cx="990600" cy="609600"/>
          </a:xfrm>
          <a:prstGeom prst="curvedConnector3">
            <a:avLst>
              <a:gd name="adj1" fmla="val 50000"/>
            </a:avLst>
          </a:prstGeom>
          <a:noFill/>
          <a:ln w="9525">
            <a:solidFill>
              <a:schemeClr val="tx1"/>
            </a:solidFill>
            <a:round/>
            <a:headEnd type="triangle" w="med" len="med"/>
            <a:tailEnd type="triangle" w="med" len="med"/>
          </a:ln>
        </p:spPr>
      </p:cxnSp>
      <p:cxnSp>
        <p:nvCxnSpPr>
          <p:cNvPr id="74771" name="AutoShape 18"/>
          <p:cNvCxnSpPr>
            <a:cxnSpLocks noChangeShapeType="1"/>
          </p:cNvCxnSpPr>
          <p:nvPr/>
        </p:nvCxnSpPr>
        <p:spPr bwMode="auto">
          <a:xfrm flipV="1">
            <a:off x="1527175" y="2627313"/>
            <a:ext cx="838200" cy="777875"/>
          </a:xfrm>
          <a:prstGeom prst="curvedConnector3">
            <a:avLst>
              <a:gd name="adj1" fmla="val 50000"/>
            </a:avLst>
          </a:prstGeom>
          <a:noFill/>
          <a:ln w="9525">
            <a:solidFill>
              <a:schemeClr val="tx1"/>
            </a:solidFill>
            <a:round/>
            <a:headEnd type="triangle" w="med" len="med"/>
            <a:tailEnd type="triangle" w="med" len="med"/>
          </a:ln>
        </p:spPr>
      </p:cxnSp>
      <p:sp>
        <p:nvSpPr>
          <p:cNvPr id="74772" name="Oval 19"/>
          <p:cNvSpPr>
            <a:spLocks noChangeArrowheads="1"/>
          </p:cNvSpPr>
          <p:nvPr/>
        </p:nvSpPr>
        <p:spPr bwMode="auto">
          <a:xfrm>
            <a:off x="6372225" y="3962400"/>
            <a:ext cx="1871663" cy="746125"/>
          </a:xfrm>
          <a:prstGeom prst="ellipse">
            <a:avLst/>
          </a:prstGeom>
          <a:solidFill>
            <a:schemeClr val="accent1"/>
          </a:solidFill>
          <a:ln w="9525">
            <a:solidFill>
              <a:schemeClr val="tx1"/>
            </a:solidFill>
            <a:round/>
            <a:headEnd/>
            <a:tailEnd/>
          </a:ln>
        </p:spPr>
        <p:txBody>
          <a:bodyPr wrap="none" anchor="ctr"/>
          <a:lstStyle/>
          <a:p>
            <a:pPr eaLnBrk="1" hangingPunct="1"/>
            <a:endParaRPr lang="en-US"/>
          </a:p>
        </p:txBody>
      </p:sp>
      <p:sp>
        <p:nvSpPr>
          <p:cNvPr id="74773" name="Text Box 20"/>
          <p:cNvSpPr txBox="1">
            <a:spLocks noChangeArrowheads="1"/>
          </p:cNvSpPr>
          <p:nvPr/>
        </p:nvSpPr>
        <p:spPr bwMode="auto">
          <a:xfrm>
            <a:off x="6586538" y="4005263"/>
            <a:ext cx="1439862" cy="641350"/>
          </a:xfrm>
          <a:prstGeom prst="rect">
            <a:avLst/>
          </a:prstGeom>
          <a:noFill/>
          <a:ln w="9525">
            <a:noFill/>
            <a:miter lim="800000"/>
            <a:headEnd/>
            <a:tailEnd/>
          </a:ln>
        </p:spPr>
        <p:txBody>
          <a:bodyPr>
            <a:spAutoFit/>
          </a:bodyPr>
          <a:lstStyle/>
          <a:p>
            <a:pPr algn="ctr">
              <a:spcBef>
                <a:spcPct val="50000"/>
              </a:spcBef>
            </a:pPr>
            <a:r>
              <a:rPr lang="en-GB" sz="1800">
                <a:latin typeface="Comic Sans MS" pitchFamily="66" charset="0"/>
              </a:rPr>
              <a:t>human nature</a:t>
            </a:r>
          </a:p>
        </p:txBody>
      </p:sp>
      <p:pic>
        <p:nvPicPr>
          <p:cNvPr id="74774" name="Picture 22" descr="MCSO01675_0000[1]"/>
          <p:cNvPicPr>
            <a:picLocks noChangeAspect="1" noChangeArrowheads="1"/>
          </p:cNvPicPr>
          <p:nvPr/>
        </p:nvPicPr>
        <p:blipFill>
          <a:blip r:embed="rId3" cstate="print"/>
          <a:srcRect/>
          <a:stretch>
            <a:fillRect/>
          </a:stretch>
        </p:blipFill>
        <p:spPr bwMode="auto">
          <a:xfrm>
            <a:off x="7524750" y="1844675"/>
            <a:ext cx="1085850" cy="1316038"/>
          </a:xfrm>
          <a:prstGeom prst="rect">
            <a:avLst/>
          </a:prstGeom>
          <a:noFill/>
          <a:ln w="9525">
            <a:noFill/>
            <a:miter lim="800000"/>
            <a:headEnd/>
            <a:tailEnd/>
          </a:ln>
        </p:spPr>
      </p:pic>
      <p:sp>
        <p:nvSpPr>
          <p:cNvPr id="74775" name="Rectangle 23"/>
          <p:cNvSpPr>
            <a:spLocks noChangeArrowheads="1"/>
          </p:cNvSpPr>
          <p:nvPr/>
        </p:nvSpPr>
        <p:spPr bwMode="auto">
          <a:xfrm>
            <a:off x="179388" y="5084763"/>
            <a:ext cx="8785225" cy="1439862"/>
          </a:xfrm>
          <a:prstGeom prst="rect">
            <a:avLst/>
          </a:prstGeom>
          <a:solidFill>
            <a:schemeClr val="accent1"/>
          </a:solidFill>
          <a:ln w="9525">
            <a:noFill/>
            <a:miter lim="800000"/>
            <a:headEnd/>
            <a:tailEnd/>
          </a:ln>
        </p:spPr>
        <p:txBody>
          <a:bodyPr/>
          <a:lstStyle/>
          <a:p>
            <a:pPr eaLnBrk="1" hangingPunct="1">
              <a:spcBef>
                <a:spcPct val="20000"/>
              </a:spcBef>
            </a:pPr>
            <a:r>
              <a:rPr lang="en-GB" sz="2200" dirty="0">
                <a:latin typeface="Trebuchet MS" pitchFamily="34" charset="0"/>
              </a:rPr>
              <a:t>This mind map should be full of </a:t>
            </a:r>
            <a:r>
              <a:rPr lang="en-GB" sz="2200" b="1" dirty="0">
                <a:solidFill>
                  <a:schemeClr val="accent3">
                    <a:lumMod val="50000"/>
                  </a:schemeClr>
                </a:solidFill>
                <a:latin typeface="Trebuchet MS" pitchFamily="34" charset="0"/>
              </a:rPr>
              <a:t>detailed notes and images</a:t>
            </a:r>
            <a:r>
              <a:rPr lang="en-GB" sz="2200" dirty="0">
                <a:solidFill>
                  <a:schemeClr val="accent3">
                    <a:lumMod val="50000"/>
                  </a:schemeClr>
                </a:solidFill>
                <a:latin typeface="Trebuchet MS" pitchFamily="34" charset="0"/>
              </a:rPr>
              <a:t> </a:t>
            </a:r>
            <a:r>
              <a:rPr lang="en-GB" sz="2200" dirty="0">
                <a:latin typeface="Trebuchet MS" pitchFamily="34" charset="0"/>
              </a:rPr>
              <a:t>exploring how Stevenson explores the </a:t>
            </a:r>
            <a:r>
              <a:rPr lang="en-GB" sz="2200" b="1" dirty="0">
                <a:solidFill>
                  <a:schemeClr val="accent3">
                    <a:lumMod val="50000"/>
                  </a:schemeClr>
                </a:solidFill>
                <a:latin typeface="Trebuchet MS" pitchFamily="34" charset="0"/>
              </a:rPr>
              <a:t>key themes</a:t>
            </a:r>
            <a:r>
              <a:rPr lang="en-GB" sz="2200" dirty="0">
                <a:solidFill>
                  <a:schemeClr val="accent3">
                    <a:lumMod val="50000"/>
                  </a:schemeClr>
                </a:solidFill>
                <a:latin typeface="Trebuchet MS" pitchFamily="34" charset="0"/>
              </a:rPr>
              <a:t> </a:t>
            </a:r>
            <a:r>
              <a:rPr lang="en-GB" sz="2200" dirty="0">
                <a:latin typeface="Trebuchet MS" pitchFamily="34" charset="0"/>
              </a:rPr>
              <a:t>of the novel.  If you are unsure of what a mind map should look like, some examples can be found on the following slides.</a:t>
            </a:r>
          </a:p>
        </p:txBody>
      </p:sp>
      <p:pic>
        <p:nvPicPr>
          <p:cNvPr id="74776" name="Picture 25" descr="MC900349119[1]"/>
          <p:cNvPicPr>
            <a:picLocks noChangeAspect="1" noChangeArrowheads="1"/>
          </p:cNvPicPr>
          <p:nvPr/>
        </p:nvPicPr>
        <p:blipFill>
          <a:blip r:embed="rId4" cstate="print"/>
          <a:srcRect/>
          <a:stretch>
            <a:fillRect/>
          </a:stretch>
        </p:blipFill>
        <p:spPr bwMode="auto">
          <a:xfrm>
            <a:off x="107950" y="1989138"/>
            <a:ext cx="1592263" cy="1392237"/>
          </a:xfrm>
          <a:prstGeom prst="rect">
            <a:avLst/>
          </a:prstGeom>
          <a:noFill/>
          <a:ln w="9525">
            <a:noFill/>
            <a:miter lim="800000"/>
            <a:headEnd/>
            <a:tailEnd/>
          </a:ln>
        </p:spPr>
      </p:pic>
      <p:pic>
        <p:nvPicPr>
          <p:cNvPr id="74777" name="Picture 28" descr="MC900433870[1]"/>
          <p:cNvPicPr>
            <a:picLocks noChangeAspect="1" noChangeArrowheads="1"/>
          </p:cNvPicPr>
          <p:nvPr/>
        </p:nvPicPr>
        <p:blipFill>
          <a:blip r:embed="rId5" cstate="print"/>
          <a:srcRect/>
          <a:stretch>
            <a:fillRect/>
          </a:stretch>
        </p:blipFill>
        <p:spPr bwMode="auto">
          <a:xfrm>
            <a:off x="1042988" y="3860800"/>
            <a:ext cx="1081087" cy="1081088"/>
          </a:xfrm>
          <a:prstGeom prst="rect">
            <a:avLst/>
          </a:prstGeom>
          <a:noFill/>
          <a:ln w="9525">
            <a:noFill/>
            <a:miter lim="800000"/>
            <a:headEnd/>
            <a:tailEnd/>
          </a:ln>
        </p:spPr>
      </p:pic>
      <p:pic>
        <p:nvPicPr>
          <p:cNvPr id="74778" name="Picture 29" descr="MC900434752[1]"/>
          <p:cNvPicPr>
            <a:picLocks noChangeAspect="1" noChangeArrowheads="1"/>
          </p:cNvPicPr>
          <p:nvPr/>
        </p:nvPicPr>
        <p:blipFill>
          <a:blip r:embed="rId6" cstate="print"/>
          <a:srcRect/>
          <a:stretch>
            <a:fillRect/>
          </a:stretch>
        </p:blipFill>
        <p:spPr bwMode="auto">
          <a:xfrm>
            <a:off x="8172450" y="4221163"/>
            <a:ext cx="755650" cy="75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379906" name="Rectangle 2"/>
          <p:cNvSpPr>
            <a:spLocks noGrp="1" noChangeArrowheads="1"/>
          </p:cNvSpPr>
          <p:nvPr>
            <p:ph type="body" idx="4294967295"/>
          </p:nvPr>
        </p:nvSpPr>
        <p:spPr>
          <a:xfrm>
            <a:off x="179388" y="260350"/>
            <a:ext cx="8785225" cy="6445250"/>
          </a:xfrm>
          <a:solidFill>
            <a:schemeClr val="accent1"/>
          </a:solidFill>
        </p:spPr>
        <p:txBody>
          <a:bodyPr/>
          <a:lstStyle/>
          <a:p>
            <a:pPr eaLnBrk="1" hangingPunct="1">
              <a:buFontTx/>
              <a:buNone/>
              <a:defRPr/>
            </a:pPr>
            <a:endParaRPr lang="en-GB" sz="3600" b="1" smtClean="0">
              <a:solidFill>
                <a:schemeClr val="accent2"/>
              </a:solidFill>
              <a:effectLst>
                <a:outerShdw blurRad="38100" dist="38100" dir="2700000" algn="tl">
                  <a:srgbClr val="000000"/>
                </a:outerShdw>
              </a:effectLst>
              <a:latin typeface="Trebuchet MS" panose="020B0603020202020204" pitchFamily="34" charset="0"/>
            </a:endParaRPr>
          </a:p>
          <a:p>
            <a:pPr algn="ctr" eaLnBrk="1" hangingPunct="1">
              <a:buFontTx/>
              <a:buNone/>
              <a:defRPr/>
            </a:pPr>
            <a:endParaRPr lang="en-GB" sz="2000" b="1" smtClean="0">
              <a:effectLst>
                <a:outerShdw blurRad="38100" dist="38100" dir="2700000" algn="tl">
                  <a:srgbClr val="FFFFFF"/>
                </a:outerShdw>
              </a:effectLst>
              <a:latin typeface="Trebuchet MS" panose="020B0603020202020204" pitchFamily="34" charset="0"/>
            </a:endParaRPr>
          </a:p>
          <a:p>
            <a:pPr algn="ctr" eaLnBrk="1" hangingPunct="1">
              <a:buFontTx/>
              <a:buNone/>
              <a:defRPr/>
            </a:pPr>
            <a:endParaRPr lang="en-GB" sz="2000" b="1" smtClean="0">
              <a:effectLst>
                <a:outerShdw blurRad="38100" dist="38100" dir="2700000" algn="tl">
                  <a:srgbClr val="FFFFFF"/>
                </a:outerShdw>
              </a:effectLst>
              <a:latin typeface="Trebuchet MS" panose="020B0603020202020204" pitchFamily="34" charset="0"/>
            </a:endParaRPr>
          </a:p>
          <a:p>
            <a:pPr algn="ctr" eaLnBrk="1" hangingPunct="1">
              <a:buFontTx/>
              <a:buNone/>
              <a:defRPr/>
            </a:pPr>
            <a:endParaRPr lang="en-GB" sz="2000" b="1" smtClean="0">
              <a:effectLst>
                <a:outerShdw blurRad="38100" dist="38100" dir="2700000" algn="tl">
                  <a:srgbClr val="FFFFFF"/>
                </a:outerShdw>
              </a:effectLst>
              <a:latin typeface="Trebuchet MS" panose="020B0603020202020204" pitchFamily="34" charset="0"/>
            </a:endParaRPr>
          </a:p>
          <a:p>
            <a:pPr algn="ctr" eaLnBrk="1" hangingPunct="1">
              <a:buFontTx/>
              <a:buNone/>
              <a:defRPr/>
            </a:pPr>
            <a:endParaRPr lang="en-GB" sz="2000" b="1" smtClean="0">
              <a:effectLst>
                <a:outerShdw blurRad="38100" dist="38100" dir="2700000" algn="tl">
                  <a:srgbClr val="FFFFFF"/>
                </a:outerShdw>
              </a:effectLst>
              <a:latin typeface="Trebuchet MS" panose="020B0603020202020204" pitchFamily="34" charset="0"/>
            </a:endParaRPr>
          </a:p>
          <a:p>
            <a:pPr algn="ctr" eaLnBrk="1" hangingPunct="1">
              <a:buFontTx/>
              <a:buNone/>
              <a:defRPr/>
            </a:pPr>
            <a:endParaRPr lang="en-GB" b="1" smtClean="0">
              <a:effectLst>
                <a:outerShdw blurRad="38100" dist="38100" dir="2700000" algn="tl">
                  <a:srgbClr val="FFFFFF"/>
                </a:outerShdw>
              </a:effectLst>
              <a:latin typeface="Trebuchet MS" panose="020B0603020202020204" pitchFamily="34" charset="0"/>
            </a:endParaRPr>
          </a:p>
          <a:p>
            <a:pPr algn="ctr" eaLnBrk="1" hangingPunct="1">
              <a:buFontTx/>
              <a:buNone/>
              <a:defRPr/>
            </a:pPr>
            <a:endParaRPr lang="en-GB" b="1" smtClean="0">
              <a:effectLst>
                <a:outerShdw blurRad="38100" dist="38100" dir="2700000" algn="tl">
                  <a:srgbClr val="FFFFFF"/>
                </a:outerShdw>
              </a:effectLst>
              <a:latin typeface="Trebuchet MS" panose="020B0603020202020204" pitchFamily="34" charset="0"/>
            </a:endParaRPr>
          </a:p>
          <a:p>
            <a:pPr algn="ctr" eaLnBrk="1" hangingPunct="1">
              <a:buFontTx/>
              <a:buNone/>
              <a:defRPr/>
            </a:pPr>
            <a:endParaRPr lang="en-GB" b="1" smtClean="0">
              <a:effectLst>
                <a:outerShdw blurRad="38100" dist="38100" dir="2700000" algn="tl">
                  <a:srgbClr val="FFFFFF"/>
                </a:outerShdw>
              </a:effectLst>
              <a:latin typeface="Trebuchet MS" panose="020B0603020202020204" pitchFamily="34" charset="0"/>
            </a:endParaRPr>
          </a:p>
          <a:p>
            <a:pPr algn="ctr" eaLnBrk="1" hangingPunct="1">
              <a:buFontTx/>
              <a:buNone/>
              <a:defRPr/>
            </a:pPr>
            <a:endParaRPr lang="en-GB" b="1" smtClean="0">
              <a:effectLst>
                <a:outerShdw blurRad="38100" dist="38100" dir="2700000" algn="tl">
                  <a:srgbClr val="FFFFFF"/>
                </a:outerShdw>
              </a:effectLst>
              <a:latin typeface="Trebuchet MS" panose="020B0603020202020204" pitchFamily="34" charset="0"/>
            </a:endParaRPr>
          </a:p>
          <a:p>
            <a:pPr algn="ctr" eaLnBrk="1" hangingPunct="1">
              <a:buFontTx/>
              <a:buNone/>
              <a:defRPr/>
            </a:pPr>
            <a:endParaRPr lang="en-GB" sz="4800" b="1" smtClean="0">
              <a:effectLst>
                <a:outerShdw blurRad="38100" dist="38100" dir="2700000" algn="tl">
                  <a:srgbClr val="FFFFFF"/>
                </a:outerShdw>
              </a:effectLst>
              <a:latin typeface="Trebuchet MS" panose="020B0603020202020204" pitchFamily="34" charset="0"/>
            </a:endParaRPr>
          </a:p>
        </p:txBody>
      </p:sp>
      <p:pic>
        <p:nvPicPr>
          <p:cNvPr id="77828" name="Picture 3" descr="harry_potter"/>
          <p:cNvPicPr>
            <a:picLocks noChangeAspect="1" noChangeArrowheads="1"/>
          </p:cNvPicPr>
          <p:nvPr/>
        </p:nvPicPr>
        <p:blipFill>
          <a:blip r:embed="rId3" cstate="print"/>
          <a:srcRect/>
          <a:stretch>
            <a:fillRect/>
          </a:stretch>
        </p:blipFill>
        <p:spPr bwMode="auto">
          <a:xfrm>
            <a:off x="251520" y="1196752"/>
            <a:ext cx="8642350" cy="5329882"/>
          </a:xfrm>
          <a:prstGeom prst="rect">
            <a:avLst/>
          </a:prstGeom>
          <a:noFill/>
          <a:ln w="9525">
            <a:noFill/>
            <a:miter lim="800000"/>
            <a:headEnd/>
            <a:tailEnd/>
          </a:ln>
        </p:spPr>
      </p:pic>
      <p:sp>
        <p:nvSpPr>
          <p:cNvPr id="5" name="Rectangle 4"/>
          <p:cNvSpPr/>
          <p:nvPr/>
        </p:nvSpPr>
        <p:spPr>
          <a:xfrm>
            <a:off x="0" y="0"/>
            <a:ext cx="9144000" cy="908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b="1" dirty="0" smtClean="0"/>
              <a:t>Example Mind Map – Harry Potter</a:t>
            </a:r>
            <a:endParaRPr lang="en-GB" sz="25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rgbClr val="FF3300"/>
                </a:solidFill>
              </a:rPr>
              <a:t>A little bit about Context</a:t>
            </a:r>
            <a:endParaRPr lang="en-GB" dirty="0">
              <a:solidFill>
                <a:srgbClr val="FF3300"/>
              </a:solidFill>
            </a:endParaRPr>
          </a:p>
        </p:txBody>
      </p:sp>
      <p:sp>
        <p:nvSpPr>
          <p:cNvPr id="3" name="Content Placeholder 2"/>
          <p:cNvSpPr>
            <a:spLocks noGrp="1"/>
          </p:cNvSpPr>
          <p:nvPr>
            <p:ph idx="1"/>
          </p:nvPr>
        </p:nvSpPr>
        <p:spPr/>
        <p:txBody>
          <a:bodyPr/>
          <a:lstStyle/>
          <a:p>
            <a:r>
              <a:rPr lang="en-GB" dirty="0" smtClean="0"/>
              <a:t>Why might it be important to understand what was going on during the time period this novel was written?</a:t>
            </a:r>
          </a:p>
          <a:p>
            <a:endParaRPr lang="en-GB" dirty="0" smtClean="0"/>
          </a:p>
          <a:p>
            <a:r>
              <a:rPr lang="en-GB" dirty="0" smtClean="0"/>
              <a:t>How might it impact our understanding of the characters, plot and language?</a:t>
            </a:r>
            <a:endParaRPr lang="en-GB" dirty="0"/>
          </a:p>
        </p:txBody>
      </p:sp>
      <p:sp>
        <p:nvSpPr>
          <p:cNvPr id="4" name="Oval 3"/>
          <p:cNvSpPr/>
          <p:nvPr/>
        </p:nvSpPr>
        <p:spPr>
          <a:xfrm>
            <a:off x="755576" y="1700808"/>
            <a:ext cx="7416824" cy="4608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The novel will make far more sense if you know a bit about that period in history.</a:t>
            </a:r>
            <a:endParaRPr lang="en-GB" sz="4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 Themes</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What are the main themes of the novel?</a:t>
            </a:r>
          </a:p>
          <a:p>
            <a:pPr lvl="1"/>
            <a:r>
              <a:rPr lang="en-GB" dirty="0" smtClean="0"/>
              <a:t>What is the message that Stevenson is trying to get across?</a:t>
            </a:r>
            <a:endParaRPr lang="en-GB"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3"/>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93187" name="Rectangle 2"/>
          <p:cNvSpPr>
            <a:spLocks noChangeArrowheads="1"/>
          </p:cNvSpPr>
          <p:nvPr/>
        </p:nvSpPr>
        <p:spPr bwMode="auto">
          <a:xfrm>
            <a:off x="179388" y="838200"/>
            <a:ext cx="5761037" cy="5632450"/>
          </a:xfrm>
          <a:prstGeom prst="rect">
            <a:avLst/>
          </a:prstGeom>
          <a:solidFill>
            <a:schemeClr val="accent1"/>
          </a:solidFill>
          <a:ln w="9525">
            <a:noFill/>
            <a:miter lim="800000"/>
            <a:headEnd/>
            <a:tailEnd/>
          </a:ln>
        </p:spPr>
        <p:txBody>
          <a:bodyPr>
            <a:spAutoFit/>
          </a:bodyPr>
          <a:lstStyle/>
          <a:p>
            <a:r>
              <a:rPr lang="en-GB" sz="1800" dirty="0">
                <a:latin typeface="Trebuchet MS" pitchFamily="34" charset="0"/>
              </a:rPr>
              <a:t>The title of the novel is now a part of our common language and can even be found in some dictionaries. Encarta defines ‘Jekyll and Hyde’ as ‘Someone seeming to have two different personalities. someone who seems to have two different characters, one good and one bad’ and it is often used to describe a person with a dual personality.</a:t>
            </a:r>
          </a:p>
          <a:p>
            <a:r>
              <a:rPr lang="en-GB" sz="1800" dirty="0">
                <a:latin typeface="Trebuchet MS" pitchFamily="34" charset="0"/>
              </a:rPr>
              <a:t>In Chapter 10, Jekyll writes about the dual nature of human beings. He says that, as a young, educated man from a respectable family, he maintained an appearance of good behaviour at all times. But he says this was a fraud - no one suspected his true nature, which was at times extremely immoral.</a:t>
            </a:r>
          </a:p>
          <a:p>
            <a:r>
              <a:rPr lang="en-GB" sz="1800" dirty="0">
                <a:latin typeface="Trebuchet MS" pitchFamily="34" charset="0"/>
              </a:rPr>
              <a:t>Jekyll's experiments began in an attempt to separate the two sides of human nature and destroy the evil one. He discovered that the evil part of his nature was, indeed, part of himself, and therefore, in some sense, natural and part of the whole.  Jekyll was unable to destroy the evil side of his nature, instead he indulged it and it destroyed the good in him.</a:t>
            </a:r>
          </a:p>
        </p:txBody>
      </p:sp>
      <p:sp>
        <p:nvSpPr>
          <p:cNvPr id="93188" name="Rectangle 3"/>
          <p:cNvSpPr>
            <a:spLocks noGrp="1" noChangeArrowheads="1"/>
          </p:cNvSpPr>
          <p:nvPr>
            <p:ph type="title" idx="4294967295"/>
          </p:nvPr>
        </p:nvSpPr>
        <p:spPr>
          <a:xfrm>
            <a:off x="0" y="0"/>
            <a:ext cx="9144000" cy="838200"/>
          </a:xfrm>
        </p:spPr>
        <p:txBody>
          <a:bodyPr/>
          <a:lstStyle/>
          <a:p>
            <a:r>
              <a:rPr lang="en-GB" sz="4000" b="1" smtClean="0">
                <a:solidFill>
                  <a:srgbClr val="FF3300"/>
                </a:solidFill>
                <a:latin typeface="Trebuchet MS" pitchFamily="34" charset="0"/>
              </a:rPr>
              <a:t>The Duality of Human Nature</a:t>
            </a:r>
            <a:endParaRPr lang="en-US" sz="4000" b="1" smtClean="0">
              <a:solidFill>
                <a:srgbClr val="FF3300"/>
              </a:solidFill>
              <a:latin typeface="Trebuchet MS" pitchFamily="34" charset="0"/>
            </a:endParaRPr>
          </a:p>
        </p:txBody>
      </p:sp>
      <p:pic>
        <p:nvPicPr>
          <p:cNvPr id="93189" name="Picture 5" descr="MC910217233[1]"/>
          <p:cNvPicPr>
            <a:picLocks noChangeAspect="1" noChangeArrowheads="1"/>
          </p:cNvPicPr>
          <p:nvPr/>
        </p:nvPicPr>
        <p:blipFill>
          <a:blip r:embed="rId2" cstate="print"/>
          <a:srcRect/>
          <a:stretch>
            <a:fillRect/>
          </a:stretch>
        </p:blipFill>
        <p:spPr bwMode="auto">
          <a:xfrm>
            <a:off x="6084888" y="3600450"/>
            <a:ext cx="2933700" cy="2860675"/>
          </a:xfrm>
          <a:prstGeom prst="rect">
            <a:avLst/>
          </a:prstGeom>
          <a:noFill/>
          <a:ln w="9525">
            <a:noFill/>
            <a:miter lim="800000"/>
            <a:headEnd/>
            <a:tailEnd/>
          </a:ln>
        </p:spPr>
      </p:pic>
      <p:pic>
        <p:nvPicPr>
          <p:cNvPr id="93190" name="Picture 6" descr="MC900390620[1]"/>
          <p:cNvPicPr>
            <a:picLocks noChangeAspect="1" noChangeArrowheads="1"/>
          </p:cNvPicPr>
          <p:nvPr/>
        </p:nvPicPr>
        <p:blipFill>
          <a:blip r:embed="rId3" cstate="print"/>
          <a:srcRect/>
          <a:stretch>
            <a:fillRect/>
          </a:stretch>
        </p:blipFill>
        <p:spPr bwMode="auto">
          <a:xfrm>
            <a:off x="6427788" y="908050"/>
            <a:ext cx="2281237" cy="2376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3"/>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94211" name="Rectangle 2"/>
          <p:cNvSpPr>
            <a:spLocks noChangeArrowheads="1"/>
          </p:cNvSpPr>
          <p:nvPr/>
        </p:nvSpPr>
        <p:spPr bwMode="auto">
          <a:xfrm>
            <a:off x="395288" y="868363"/>
            <a:ext cx="8569325" cy="5273675"/>
          </a:xfrm>
          <a:prstGeom prst="rect">
            <a:avLst/>
          </a:prstGeom>
          <a:solidFill>
            <a:schemeClr val="accent1"/>
          </a:solidFill>
          <a:ln w="9525">
            <a:noFill/>
            <a:miter lim="800000"/>
            <a:headEnd/>
            <a:tailEnd/>
          </a:ln>
        </p:spPr>
        <p:txBody>
          <a:bodyPr>
            <a:spAutoFit/>
          </a:bodyPr>
          <a:lstStyle/>
          <a:p>
            <a:r>
              <a:rPr lang="en-GB" sz="2000" dirty="0">
                <a:latin typeface="Trebuchet MS" pitchFamily="34" charset="0"/>
              </a:rPr>
              <a:t>The story contains two doctors, each the complete opposite to the other and each representing different viewpoints and beliefs.  Throughout the Victorian era traditional scientific thought and philosophy explained the real world through experiment and observation. Scientists are usually dismissive of the </a:t>
            </a:r>
            <a:r>
              <a:rPr lang="en-GB" sz="2000" i="1" dirty="0">
                <a:latin typeface="Trebuchet MS" pitchFamily="34" charset="0"/>
              </a:rPr>
              <a:t>supernatural</a:t>
            </a:r>
            <a:r>
              <a:rPr lang="en-GB" sz="2000" dirty="0">
                <a:latin typeface="Trebuchet MS" pitchFamily="34" charset="0"/>
              </a:rPr>
              <a:t>, and Lanyon has avoided Jekyll for ten years because of his 'fanciful' and 'wrong minded' ideas.  </a:t>
            </a:r>
          </a:p>
          <a:p>
            <a:r>
              <a:rPr lang="en-GB" sz="2000" dirty="0">
                <a:latin typeface="Trebuchet MS" pitchFamily="34" charset="0"/>
              </a:rPr>
              <a:t>Jekyll is an unconventional scientist reminiscent of Mary Shelley’s Dr Frankenstein, a major influence on the themes and characters of Jekyll and Hyde.  Jekyll’s experiments are ‘mystic’ and ‘transcendental". He is fascinated by the secrets and enigmas of life and the universe and is more philosophical and mystical than traditional 19th-century science.</a:t>
            </a:r>
          </a:p>
          <a:p>
            <a:r>
              <a:rPr lang="en-GB" sz="2000" b="1" dirty="0">
                <a:latin typeface="Trebuchet MS" pitchFamily="34" charset="0"/>
              </a:rPr>
              <a:t>It is significant that both Jekyll and Lanyon die in the story, each one destroyed by their unshakable beliefs.  Lanyon by his incapacity to accept a world beyond the rational and scientific; Jekyll by accepting and unleashing the evil within his soul.</a:t>
            </a:r>
          </a:p>
          <a:p>
            <a:r>
              <a:rPr lang="en-GB" sz="2000" dirty="0">
                <a:latin typeface="Trebuchet MS" pitchFamily="34" charset="0"/>
              </a:rPr>
              <a:t>Stevenson does not come down on one side or the other but instead asks us to consider for ourselves which is closer to the truth.</a:t>
            </a:r>
          </a:p>
        </p:txBody>
      </p:sp>
      <p:sp>
        <p:nvSpPr>
          <p:cNvPr id="94212" name="Rectangle 3"/>
          <p:cNvSpPr>
            <a:spLocks noGrp="1" noChangeArrowheads="1"/>
          </p:cNvSpPr>
          <p:nvPr>
            <p:ph type="title" idx="4294967295"/>
          </p:nvPr>
        </p:nvSpPr>
        <p:spPr>
          <a:xfrm>
            <a:off x="0" y="0"/>
            <a:ext cx="9144000" cy="838200"/>
          </a:xfrm>
        </p:spPr>
        <p:txBody>
          <a:bodyPr/>
          <a:lstStyle/>
          <a:p>
            <a:r>
              <a:rPr lang="en-GB" sz="4000" b="1" smtClean="0">
                <a:solidFill>
                  <a:srgbClr val="FF3300"/>
                </a:solidFill>
                <a:latin typeface="Trebuchet MS" pitchFamily="34" charset="0"/>
              </a:rPr>
              <a:t>Science and the Supernatural</a:t>
            </a:r>
            <a:endParaRPr lang="en-US" sz="4000" b="1" smtClean="0">
              <a:solidFill>
                <a:srgbClr val="FF330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95235" name="Rectangle 2"/>
          <p:cNvSpPr>
            <a:spLocks noChangeArrowheads="1"/>
          </p:cNvSpPr>
          <p:nvPr/>
        </p:nvSpPr>
        <p:spPr bwMode="auto">
          <a:xfrm>
            <a:off x="179388" y="838200"/>
            <a:ext cx="5976937" cy="5310188"/>
          </a:xfrm>
          <a:prstGeom prst="rect">
            <a:avLst/>
          </a:prstGeom>
          <a:solidFill>
            <a:schemeClr val="accent1"/>
          </a:solidFill>
          <a:ln w="9525">
            <a:noFill/>
            <a:miter lim="800000"/>
            <a:headEnd/>
            <a:tailEnd/>
          </a:ln>
        </p:spPr>
        <p:txBody>
          <a:bodyPr>
            <a:spAutoFit/>
          </a:bodyPr>
          <a:lstStyle/>
          <a:p>
            <a:r>
              <a:rPr lang="en-GB" sz="1800" dirty="0">
                <a:latin typeface="Trebuchet MS" pitchFamily="34" charset="0"/>
              </a:rPr>
              <a:t>Utterson is a lawyer and therefore he represents the rules and regulations of conventional society and the law. He is more like Lanyon than Jekyll and does not believe in the supernatural.</a:t>
            </a:r>
          </a:p>
          <a:p>
            <a:r>
              <a:rPr lang="en-GB" sz="1800" dirty="0" err="1">
                <a:latin typeface="Trebuchet MS" pitchFamily="34" charset="0"/>
              </a:rPr>
              <a:t>Uttersons</a:t>
            </a:r>
            <a:r>
              <a:rPr lang="en-GB" sz="1800" dirty="0">
                <a:latin typeface="Trebuchet MS" pitchFamily="34" charset="0"/>
              </a:rPr>
              <a:t> scepticism is the main reason why Jekyll cannot confide in him, even though they are old friends. Utterson is a good and well meaning man but his rationalism blinds him to the truth.  Every time Utterson uncovers a fresh piece of evidence he comes to the wrong conclusions. As a lawyer he constantly suspects Hyde is blackmailing Jekyll or has some other criminal purpose.</a:t>
            </a:r>
          </a:p>
          <a:p>
            <a:r>
              <a:rPr lang="en-GB" sz="1800" dirty="0">
                <a:latin typeface="Trebuchet MS" pitchFamily="34" charset="0"/>
              </a:rPr>
              <a:t>The ultimate failure of Utterson (and therefore the law of reason) is evident at the end of the novel. At the end of Chapter 8, </a:t>
            </a:r>
            <a:r>
              <a:rPr lang="en-GB" sz="1800" i="1" dirty="0">
                <a:latin typeface="Trebuchet MS" pitchFamily="34" charset="0"/>
              </a:rPr>
              <a:t>The Last Night</a:t>
            </a:r>
            <a:r>
              <a:rPr lang="en-GB" sz="1800" dirty="0">
                <a:latin typeface="Trebuchet MS" pitchFamily="34" charset="0"/>
              </a:rPr>
              <a:t>, Utterson states that  "I shall be back before midnight, when we shall send for the police." But neither he nor the police (another symbol of the law) are heard of again. The law cannot explain the Strange Case of Dr Jekyll and Mr Hyde.</a:t>
            </a:r>
          </a:p>
        </p:txBody>
      </p:sp>
      <p:sp>
        <p:nvSpPr>
          <p:cNvPr id="95236" name="Rectangle 3"/>
          <p:cNvSpPr>
            <a:spLocks noGrp="1" noChangeArrowheads="1"/>
          </p:cNvSpPr>
          <p:nvPr>
            <p:ph type="title" idx="4294967295"/>
          </p:nvPr>
        </p:nvSpPr>
        <p:spPr>
          <a:xfrm>
            <a:off x="0" y="0"/>
            <a:ext cx="9144000" cy="838200"/>
          </a:xfrm>
        </p:spPr>
        <p:txBody>
          <a:bodyPr/>
          <a:lstStyle/>
          <a:p>
            <a:r>
              <a:rPr lang="en-GB" sz="4000" b="1" smtClean="0">
                <a:solidFill>
                  <a:srgbClr val="FF3300"/>
                </a:solidFill>
                <a:latin typeface="Trebuchet MS" pitchFamily="34" charset="0"/>
              </a:rPr>
              <a:t>Reason and the Unexplained</a:t>
            </a:r>
            <a:endParaRPr lang="en-US" sz="4000" b="1" smtClean="0">
              <a:solidFill>
                <a:srgbClr val="FF3300"/>
              </a:solidFill>
              <a:latin typeface="Trebuchet MS" pitchFamily="34" charset="0"/>
            </a:endParaRPr>
          </a:p>
        </p:txBody>
      </p:sp>
      <p:pic>
        <p:nvPicPr>
          <p:cNvPr id="95237" name="Picture 7" descr="MC900031061[1]"/>
          <p:cNvPicPr>
            <a:picLocks noChangeAspect="1" noChangeArrowheads="1"/>
          </p:cNvPicPr>
          <p:nvPr/>
        </p:nvPicPr>
        <p:blipFill>
          <a:blip r:embed="rId2" cstate="print"/>
          <a:srcRect/>
          <a:stretch>
            <a:fillRect/>
          </a:stretch>
        </p:blipFill>
        <p:spPr bwMode="auto">
          <a:xfrm>
            <a:off x="6443663" y="1628775"/>
            <a:ext cx="2506662" cy="3824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95235" name="Rectangle 2"/>
          <p:cNvSpPr>
            <a:spLocks noChangeArrowheads="1"/>
          </p:cNvSpPr>
          <p:nvPr/>
        </p:nvSpPr>
        <p:spPr bwMode="auto">
          <a:xfrm>
            <a:off x="179388" y="548680"/>
            <a:ext cx="6552852" cy="6309320"/>
          </a:xfrm>
          <a:prstGeom prst="rect">
            <a:avLst/>
          </a:prstGeom>
          <a:solidFill>
            <a:schemeClr val="accent1"/>
          </a:solidFill>
          <a:ln w="9525">
            <a:noFill/>
            <a:miter lim="800000"/>
            <a:headEnd/>
            <a:tailEnd/>
          </a:ln>
        </p:spPr>
        <p:txBody>
          <a:bodyPr wrap="square">
            <a:spAutoFit/>
          </a:bodyPr>
          <a:lstStyle/>
          <a:p>
            <a:r>
              <a:rPr lang="en-GB" sz="1750" dirty="0" smtClean="0">
                <a:latin typeface="Trebuchet MS" pitchFamily="34" charset="0"/>
              </a:rPr>
              <a:t>Reputation is very important to the gentlemen in the novel. Immoral activities and uncontrolled emotions would damage a gentleman’s reputation. If this happened, they may no longer be seen as a gentleman at all, which would mean losing many social advantages. This means that the gentlemen in </a:t>
            </a:r>
            <a:r>
              <a:rPr lang="en-GB" sz="1750" i="1" dirty="0" smtClean="0">
                <a:latin typeface="Trebuchet MS" pitchFamily="34" charset="0"/>
              </a:rPr>
              <a:t>Jekyll and Hyde</a:t>
            </a:r>
            <a:r>
              <a:rPr lang="en-GB" sz="1750" dirty="0" smtClean="0">
                <a:latin typeface="Trebuchet MS" pitchFamily="34" charset="0"/>
              </a:rPr>
              <a:t> value their reputations above all else.</a:t>
            </a:r>
          </a:p>
          <a:p>
            <a:r>
              <a:rPr lang="en-GB" sz="1750" dirty="0" smtClean="0">
                <a:latin typeface="Trebuchet MS" pitchFamily="34" charset="0"/>
              </a:rPr>
              <a:t>Utterson is wary of gossip, in case it reflects badly on him or his friends. He and Enfield agree never to talk about Hyde, and believe in not asking questions if something “looks like Queer Street.” Utterson is also more concerned with preserving Jekyll’s reputation than bringing Hyde to trial. After Carew’s murder, he says to Jekyll, “If it came to a trial, your name might appear.”</a:t>
            </a:r>
          </a:p>
          <a:p>
            <a:r>
              <a:rPr lang="en-GB" sz="1750" dirty="0" smtClean="0">
                <a:latin typeface="Trebuchet MS" pitchFamily="34" charset="0"/>
              </a:rPr>
              <a:t>Stevenson’s message is that reputation cannot be trusted because they are based on appearances. They are the version of a person that he or she wants the world to see.</a:t>
            </a:r>
          </a:p>
          <a:p>
            <a:r>
              <a:rPr lang="en-GB" sz="1750" dirty="0" smtClean="0">
                <a:latin typeface="Trebuchet MS" pitchFamily="34" charset="0"/>
              </a:rPr>
              <a:t>When a society values reputation as highly as the Victorians did, it makes it difficult to know what people are really like. This is what causes Utterson problems – he cannot fully understand Jekyll’s situation because he only sees Jekyll’s reputation as important. This means that he holds onto the idea of blackmail until the very last moment – he finds it hard to look beyond his concern for reputation.</a:t>
            </a:r>
          </a:p>
        </p:txBody>
      </p:sp>
      <p:sp>
        <p:nvSpPr>
          <p:cNvPr id="95236" name="Rectangle 3"/>
          <p:cNvSpPr>
            <a:spLocks noGrp="1" noChangeArrowheads="1"/>
          </p:cNvSpPr>
          <p:nvPr>
            <p:ph type="title" idx="4294967295"/>
          </p:nvPr>
        </p:nvSpPr>
        <p:spPr>
          <a:xfrm>
            <a:off x="0" y="0"/>
            <a:ext cx="9144000" cy="692696"/>
          </a:xfrm>
        </p:spPr>
        <p:txBody>
          <a:bodyPr>
            <a:normAutofit fontScale="90000"/>
          </a:bodyPr>
          <a:lstStyle/>
          <a:p>
            <a:r>
              <a:rPr lang="en-GB" sz="4000" b="1" dirty="0" smtClean="0">
                <a:solidFill>
                  <a:srgbClr val="FF3300"/>
                </a:solidFill>
                <a:latin typeface="Trebuchet MS" pitchFamily="34" charset="0"/>
              </a:rPr>
              <a:t>Reputation</a:t>
            </a:r>
            <a:endParaRPr lang="en-US" sz="4000" b="1" dirty="0" smtClean="0">
              <a:solidFill>
                <a:srgbClr val="FF3300"/>
              </a:solidFill>
              <a:latin typeface="Trebuchet MS" pitchFamily="34" charset="0"/>
            </a:endParaRPr>
          </a:p>
        </p:txBody>
      </p:sp>
      <p:pic>
        <p:nvPicPr>
          <p:cNvPr id="1026" name="Picture 2" descr="C:\Users\emccarthy\AppData\Local\Microsoft\Windows\Temporary Internet Files\Content.IE5\4LN28QZD\The-Gentleman[1].png"/>
          <p:cNvPicPr>
            <a:picLocks noChangeAspect="1" noChangeArrowheads="1"/>
          </p:cNvPicPr>
          <p:nvPr/>
        </p:nvPicPr>
        <p:blipFill>
          <a:blip r:embed="rId2" cstate="print"/>
          <a:srcRect/>
          <a:stretch>
            <a:fillRect/>
          </a:stretch>
        </p:blipFill>
        <p:spPr bwMode="auto">
          <a:xfrm>
            <a:off x="6804248" y="1412776"/>
            <a:ext cx="2195736" cy="4392488"/>
          </a:xfrm>
          <a:prstGeom prst="rect">
            <a:avLst/>
          </a:prstGeom>
          <a:noFill/>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3"/>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95235" name="Rectangle 2"/>
          <p:cNvSpPr>
            <a:spLocks noChangeArrowheads="1"/>
          </p:cNvSpPr>
          <p:nvPr/>
        </p:nvSpPr>
        <p:spPr bwMode="auto">
          <a:xfrm>
            <a:off x="179388" y="692696"/>
            <a:ext cx="8713092" cy="5909310"/>
          </a:xfrm>
          <a:prstGeom prst="rect">
            <a:avLst/>
          </a:prstGeom>
          <a:solidFill>
            <a:schemeClr val="accent1"/>
          </a:solidFill>
          <a:ln w="9525">
            <a:noFill/>
            <a:miter lim="800000"/>
            <a:headEnd/>
            <a:tailEnd/>
          </a:ln>
        </p:spPr>
        <p:txBody>
          <a:bodyPr wrap="square">
            <a:spAutoFit/>
          </a:bodyPr>
          <a:lstStyle/>
          <a:p>
            <a:r>
              <a:rPr lang="en-GB" dirty="0" smtClean="0">
                <a:latin typeface="Trebuchet MS" pitchFamily="34" charset="0"/>
              </a:rPr>
              <a:t>The gentlemen in </a:t>
            </a:r>
            <a:r>
              <a:rPr lang="en-GB" i="1" dirty="0" smtClean="0">
                <a:latin typeface="Trebuchet MS" pitchFamily="34" charset="0"/>
              </a:rPr>
              <a:t>Jekyll and Hyde</a:t>
            </a:r>
            <a:r>
              <a:rPr lang="en-GB" dirty="0" smtClean="0">
                <a:latin typeface="Trebuchet MS" pitchFamily="34" charset="0"/>
              </a:rPr>
              <a:t> are a pretty secretive bunch, even though they’re supposed to be friends.</a:t>
            </a:r>
          </a:p>
          <a:p>
            <a:r>
              <a:rPr lang="en-GB" sz="1800" dirty="0" smtClean="0">
                <a:latin typeface="Trebuchet MS" pitchFamily="34" charset="0"/>
              </a:rPr>
              <a:t>The whole plot of the novel revolves around Jekyll’s secret alter ego, but other characters also have secrets:</a:t>
            </a:r>
          </a:p>
          <a:p>
            <a:pPr>
              <a:buFont typeface="Arial" pitchFamily="34" charset="0"/>
              <a:buChar char="•"/>
            </a:pPr>
            <a:r>
              <a:rPr lang="en-GB" dirty="0" smtClean="0">
                <a:latin typeface="Trebuchet MS" pitchFamily="34" charset="0"/>
              </a:rPr>
              <a:t>Utterson has done “many ill things,” in his past, but he doesn’t say what these things are. This makes his actions appear shameful, even though his past is “fairly blameless.”</a:t>
            </a:r>
          </a:p>
          <a:p>
            <a:pPr>
              <a:buFont typeface="Arial" pitchFamily="34" charset="0"/>
              <a:buChar char="•"/>
            </a:pPr>
            <a:r>
              <a:rPr lang="en-GB" sz="1800" dirty="0" smtClean="0">
                <a:latin typeface="Trebuchet MS" pitchFamily="34" charset="0"/>
              </a:rPr>
              <a:t>It’s never explained where Enfield was returning from at three o’clock in the morning. This makes the reader likely to assume that he was somewhere scandalous.</a:t>
            </a:r>
            <a:endParaRPr lang="en-GB" dirty="0" smtClean="0">
              <a:latin typeface="Trebuchet MS" pitchFamily="34" charset="0"/>
            </a:endParaRPr>
          </a:p>
          <a:p>
            <a:r>
              <a:rPr lang="en-GB" sz="1800" dirty="0" smtClean="0">
                <a:latin typeface="Trebuchet MS" pitchFamily="34" charset="0"/>
              </a:rPr>
              <a:t>Stevenson’s narrative has many gaps – this makes the reader more suspicious of things that are left unspoken or unexplained.</a:t>
            </a:r>
          </a:p>
          <a:p>
            <a:r>
              <a:rPr lang="en-GB" dirty="0" smtClean="0">
                <a:latin typeface="Trebuchet MS" pitchFamily="34" charset="0"/>
              </a:rPr>
              <a:t>Many things are left unsaid. The gentlemen characters often decide not to speak about unpleasant things so they can pretend they’re not happening. They also downplay shocking events, for example Enfield describes the trampled girl as a “bad story” and when Lanyon says he regards Jekyll as dead, Utterson’s only reply is “tut-tut.” this understatement shows the gentlemen are determined to pretend everything is normal.</a:t>
            </a:r>
          </a:p>
          <a:p>
            <a:r>
              <a:rPr lang="en-GB" dirty="0" smtClean="0">
                <a:latin typeface="Trebuchet MS" pitchFamily="34" charset="0"/>
              </a:rPr>
              <a:t>Both Lanyon and Jekyll choose to write about their experiences, rather than speak about them. These letters are left unread until the end of the novel, which adds to the secrecy and suspense. </a:t>
            </a:r>
          </a:p>
        </p:txBody>
      </p:sp>
      <p:sp>
        <p:nvSpPr>
          <p:cNvPr id="95236" name="Rectangle 3"/>
          <p:cNvSpPr>
            <a:spLocks noGrp="1" noChangeArrowheads="1"/>
          </p:cNvSpPr>
          <p:nvPr>
            <p:ph type="title" idx="4294967295"/>
          </p:nvPr>
        </p:nvSpPr>
        <p:spPr>
          <a:xfrm>
            <a:off x="0" y="0"/>
            <a:ext cx="9144000" cy="838200"/>
          </a:xfrm>
        </p:spPr>
        <p:txBody>
          <a:bodyPr/>
          <a:lstStyle/>
          <a:p>
            <a:r>
              <a:rPr lang="en-GB" sz="4000" b="1" dirty="0" smtClean="0">
                <a:solidFill>
                  <a:srgbClr val="FF3300"/>
                </a:solidFill>
                <a:latin typeface="Trebuchet MS" pitchFamily="34" charset="0"/>
              </a:rPr>
              <a:t>Secrecy</a:t>
            </a:r>
            <a:endParaRPr lang="en-US" sz="4000" b="1" dirty="0" smtClean="0">
              <a:solidFill>
                <a:srgbClr val="FF3300"/>
              </a:solidFill>
              <a:latin typeface="Trebuchet MS" pitchFamily="34" charset="0"/>
            </a:endParaRPr>
          </a:p>
        </p:txBody>
      </p:sp>
      <p:sp>
        <p:nvSpPr>
          <p:cNvPr id="6" name="Rounded Rectangle 5"/>
          <p:cNvSpPr/>
          <p:nvPr/>
        </p:nvSpPr>
        <p:spPr>
          <a:xfrm>
            <a:off x="971600" y="908720"/>
            <a:ext cx="7344816" cy="489654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rPr>
              <a:t>Locked doors – hidden secrets</a:t>
            </a:r>
          </a:p>
          <a:p>
            <a:pPr algn="ctr"/>
            <a:endParaRPr lang="en-GB" sz="2000" b="1" dirty="0" smtClean="0">
              <a:solidFill>
                <a:schemeClr val="bg1"/>
              </a:solidFill>
            </a:endParaRPr>
          </a:p>
          <a:p>
            <a:pPr algn="ctr"/>
            <a:r>
              <a:rPr lang="en-GB" sz="2000" dirty="0" smtClean="0">
                <a:solidFill>
                  <a:schemeClr val="bg1"/>
                </a:solidFill>
              </a:rPr>
              <a:t>There are many closed doors and windows in the novel:</a:t>
            </a:r>
          </a:p>
          <a:p>
            <a:pPr algn="ctr">
              <a:buFont typeface="Arial" pitchFamily="34" charset="0"/>
              <a:buChar char="•"/>
            </a:pPr>
            <a:r>
              <a:rPr lang="en-GB" sz="2000" dirty="0" smtClean="0">
                <a:solidFill>
                  <a:schemeClr val="bg1"/>
                </a:solidFill>
              </a:rPr>
              <a:t>The back door to Jekyll’s house has “neither bell nor knocker” and it’s associated with Hyde.</a:t>
            </a:r>
          </a:p>
          <a:p>
            <a:pPr algn="ctr">
              <a:buFont typeface="Arial" pitchFamily="34" charset="0"/>
              <a:buChar char="•"/>
            </a:pPr>
            <a:r>
              <a:rPr lang="en-GB" sz="2000" dirty="0" smtClean="0">
                <a:solidFill>
                  <a:schemeClr val="bg1"/>
                </a:solidFill>
              </a:rPr>
              <a:t>Jekyll slams the window shut on Utterson and Enfield, and later locks himself in the cabinet.</a:t>
            </a:r>
          </a:p>
          <a:p>
            <a:pPr algn="ctr">
              <a:buFont typeface="Arial" pitchFamily="34" charset="0"/>
              <a:buChar char="•"/>
            </a:pPr>
            <a:r>
              <a:rPr lang="en-GB" sz="2000" dirty="0" smtClean="0">
                <a:solidFill>
                  <a:schemeClr val="bg1"/>
                </a:solidFill>
              </a:rPr>
              <a:t>Important items, like letters and Jekyll’s ingredients, are kept securely locked in drawers and safes.</a:t>
            </a:r>
          </a:p>
          <a:p>
            <a:pPr algn="ctr">
              <a:buFont typeface="Arial" pitchFamily="34" charset="0"/>
              <a:buChar char="•"/>
            </a:pPr>
            <a:endParaRPr lang="en-GB" sz="2000" dirty="0" smtClean="0">
              <a:solidFill>
                <a:schemeClr val="bg1"/>
              </a:solidFill>
            </a:endParaRPr>
          </a:p>
          <a:p>
            <a:pPr algn="ctr"/>
            <a:r>
              <a:rPr lang="en-GB" sz="2000" dirty="0" smtClean="0">
                <a:solidFill>
                  <a:schemeClr val="bg1"/>
                </a:solidFill>
              </a:rPr>
              <a:t>These closed doors and windows represent people’s desire to hide their secrets, so smashing the cabinet door is a symbolic moment. It represents the breakdown of Jekyll’s walls of secrecy. </a:t>
            </a:r>
          </a:p>
          <a:p>
            <a:pPr algn="ctr"/>
            <a:endParaRPr lang="en-GB"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Lesson – Deeper Understanding</a:t>
            </a:r>
            <a:endParaRPr lang="en-GB" dirty="0"/>
          </a:p>
        </p:txBody>
      </p:sp>
      <p:sp>
        <p:nvSpPr>
          <p:cNvPr id="3" name="Content Placeholder 2"/>
          <p:cNvSpPr>
            <a:spLocks noGrp="1"/>
          </p:cNvSpPr>
          <p:nvPr>
            <p:ph idx="1"/>
          </p:nvPr>
        </p:nvSpPr>
        <p:spPr/>
        <p:txBody>
          <a:bodyPr/>
          <a:lstStyle/>
          <a:p>
            <a:r>
              <a:rPr lang="en-GB" dirty="0" smtClean="0"/>
              <a:t>Learning Question:</a:t>
            </a:r>
          </a:p>
          <a:p>
            <a:pPr lvl="1"/>
            <a:r>
              <a:rPr lang="en-GB" dirty="0" smtClean="0"/>
              <a:t>What do I know and understand about Stevenson’s use of setting, symbolism and narrative technique?</a:t>
            </a:r>
            <a:endParaRPr lang="en-GB"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3"/>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97283" name="Rectangle 2"/>
          <p:cNvSpPr>
            <a:spLocks noChangeArrowheads="1"/>
          </p:cNvSpPr>
          <p:nvPr/>
        </p:nvSpPr>
        <p:spPr bwMode="auto">
          <a:xfrm>
            <a:off x="179388" y="838200"/>
            <a:ext cx="8569325" cy="5632311"/>
          </a:xfrm>
          <a:prstGeom prst="rect">
            <a:avLst/>
          </a:prstGeom>
          <a:solidFill>
            <a:schemeClr val="accent1"/>
          </a:solidFill>
          <a:ln w="9525">
            <a:noFill/>
            <a:miter lim="800000"/>
            <a:headEnd/>
            <a:tailEnd/>
          </a:ln>
        </p:spPr>
        <p:txBody>
          <a:bodyPr>
            <a:spAutoFit/>
          </a:bodyPr>
          <a:lstStyle/>
          <a:p>
            <a:pPr eaLnBrk="1" hangingPunct="1"/>
            <a:r>
              <a:rPr lang="en-GB" sz="2000" dirty="0">
                <a:latin typeface="Trebuchet MS" pitchFamily="34" charset="0"/>
              </a:rPr>
              <a:t>The story is set in London at the time it was written – 1886 and Stevenson uses the city to create mood and to explore themes.  In the opening chapter as Enfield and Utterson walk through the London streets we see the two contrasting sides of the city; one is modern, affluent and respectable whereas other parts of the city are filthy, poverty stricken and dens of criminality and violence.  Edward Hyde lives in Soho, a poor and dangerous part of the affluent West End of London, while Jekyll’s house looks respectable from the front it has a hidden back door which opens onto a dark alley where Hyde comes and goes.  This represents Jekyll himself – presenting a façade of middle class respectability which hides the immoral activity that happens when he slips out of the back door as Hyde.</a:t>
            </a:r>
          </a:p>
          <a:p>
            <a:pPr eaLnBrk="1" hangingPunct="1"/>
            <a:r>
              <a:rPr lang="en-GB" sz="2000" dirty="0">
                <a:latin typeface="Trebuchet MS" pitchFamily="34" charset="0"/>
              </a:rPr>
              <a:t>Stevenson uses vivid description of the misty, dreary London to enhance the dark mood of the story and to add tension into certain scenes.  </a:t>
            </a:r>
            <a:r>
              <a:rPr lang="en-GB" sz="2000" dirty="0" smtClean="0">
                <a:latin typeface="Trebuchet MS" pitchFamily="34" charset="0"/>
              </a:rPr>
              <a:t>The fog is so dense that is covers whole street, </a:t>
            </a:r>
            <a:r>
              <a:rPr lang="en-GB" sz="2000" dirty="0" err="1" smtClean="0">
                <a:latin typeface="Trebuchet MS" pitchFamily="34" charset="0"/>
              </a:rPr>
              <a:t>amking</a:t>
            </a:r>
            <a:r>
              <a:rPr lang="en-GB" sz="2000" dirty="0" smtClean="0">
                <a:latin typeface="Trebuchet MS" pitchFamily="34" charset="0"/>
              </a:rPr>
              <a:t> them places of secrecy. Fog also symbolises mystery. For example, the lecture theatre at Jekyll’s house is described as “foggy.” the fact that the fog seems to have come indoors represents how deeply Jekyll has hidden his secret.</a:t>
            </a:r>
            <a:endParaRPr lang="en-GB" sz="2000" dirty="0">
              <a:latin typeface="Trebuchet MS" pitchFamily="34" charset="0"/>
            </a:endParaRPr>
          </a:p>
        </p:txBody>
      </p:sp>
      <p:sp>
        <p:nvSpPr>
          <p:cNvPr id="97284" name="Rectangle 3"/>
          <p:cNvSpPr>
            <a:spLocks noGrp="1" noChangeArrowheads="1"/>
          </p:cNvSpPr>
          <p:nvPr>
            <p:ph type="title" idx="4294967295"/>
          </p:nvPr>
        </p:nvSpPr>
        <p:spPr>
          <a:xfrm>
            <a:off x="0" y="0"/>
            <a:ext cx="9144000" cy="838200"/>
          </a:xfrm>
        </p:spPr>
        <p:txBody>
          <a:bodyPr/>
          <a:lstStyle/>
          <a:p>
            <a:r>
              <a:rPr lang="en-GB" sz="4000" b="1" smtClean="0">
                <a:solidFill>
                  <a:srgbClr val="FF3300"/>
                </a:solidFill>
                <a:latin typeface="Trebuchet MS" pitchFamily="34" charset="0"/>
              </a:rPr>
              <a:t>Setting and Style</a:t>
            </a:r>
            <a:endParaRPr lang="en-US" sz="4000" b="1" smtClean="0">
              <a:solidFill>
                <a:srgbClr val="FF330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3"/>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98307" name="Rectangle 2"/>
          <p:cNvSpPr>
            <a:spLocks noChangeArrowheads="1"/>
          </p:cNvSpPr>
          <p:nvPr/>
        </p:nvSpPr>
        <p:spPr bwMode="auto">
          <a:xfrm>
            <a:off x="179388" y="765175"/>
            <a:ext cx="8785225" cy="5859463"/>
          </a:xfrm>
          <a:prstGeom prst="rect">
            <a:avLst/>
          </a:prstGeom>
          <a:solidFill>
            <a:schemeClr val="accent1"/>
          </a:solidFill>
          <a:ln w="9525">
            <a:noFill/>
            <a:miter lim="800000"/>
            <a:headEnd/>
            <a:tailEnd/>
          </a:ln>
        </p:spPr>
        <p:txBody>
          <a:bodyPr>
            <a:spAutoFit/>
          </a:bodyPr>
          <a:lstStyle/>
          <a:p>
            <a:pPr eaLnBrk="1" hangingPunct="1"/>
            <a:r>
              <a:rPr lang="en-GB" sz="1800" dirty="0">
                <a:latin typeface="Trebuchet MS" pitchFamily="34" charset="0"/>
              </a:rPr>
              <a:t>Symbolism is evident throughout the story, from the London streets to the characters themselves many elements of The Strange Case of Dr. Jekyll and Mr Hyde have significant meanings.</a:t>
            </a:r>
          </a:p>
          <a:p>
            <a:pPr eaLnBrk="1" hangingPunct="1"/>
            <a:r>
              <a:rPr lang="en-GB" sz="1800" dirty="0">
                <a:latin typeface="Trebuchet MS" pitchFamily="34" charset="0"/>
              </a:rPr>
              <a:t>As we have already discussed, Stevenson used the London cityscape to convey themes of respectability and criminality, good and evil and wealth and poverty living side by side and he uses the characters of Henry Jekyll and Edward Hyde to personify the two very different sides of human nature.  However, there are many more symbols evident in the story.</a:t>
            </a:r>
          </a:p>
          <a:p>
            <a:pPr eaLnBrk="1" hangingPunct="1"/>
            <a:r>
              <a:rPr lang="en-GB" sz="1800" dirty="0">
                <a:latin typeface="Trebuchet MS" pitchFamily="34" charset="0"/>
              </a:rPr>
              <a:t>Images of keys, windows and doors appear throughout the story.  In Chapter One the key used by Hyde is emphasised by Stevenson when he enters the hidden doorway, and we often are presented with locked doors, characters looking through windows and hidden entrances.  Such images symbolise transformation and most are connected with the fate of Henry Jekyll.  In Chapter One, Hyde has a key to Jekyll’s house which allows him to leave and enter the property without being seen.  Utterson is constantly ‘locked out’ by Jekyll both metaphorically and physically when he refuses to see him and hides in the laboratory.  </a:t>
            </a:r>
            <a:r>
              <a:rPr lang="en-GB" sz="1800" dirty="0" err="1">
                <a:latin typeface="Trebuchet MS" pitchFamily="34" charset="0"/>
              </a:rPr>
              <a:t>Jekylls</a:t>
            </a:r>
            <a:r>
              <a:rPr lang="en-GB" sz="1800" dirty="0">
                <a:latin typeface="Trebuchet MS" pitchFamily="34" charset="0"/>
              </a:rPr>
              <a:t>’ Will and Lanyon’s letter – both providing clues to the mystery are locked away in Utterson’s safe and in Chapter 7 Jekyll, </a:t>
            </a:r>
            <a:r>
              <a:rPr lang="en-GB" sz="1800" dirty="0" smtClean="0">
                <a:latin typeface="Trebuchet MS" pitchFamily="34" charset="0"/>
              </a:rPr>
              <a:t>detached </a:t>
            </a:r>
            <a:r>
              <a:rPr lang="en-GB" sz="1800" dirty="0">
                <a:latin typeface="Trebuchet MS" pitchFamily="34" charset="0"/>
              </a:rPr>
              <a:t>from his friends only speaks to them through the upstairs window or from behind a door.  The only person in the story with a key is Hyde – who is himself the key to the mystery - the mystery which Utterson only solves when he breaks down the door of Jekyll’s laboratory.</a:t>
            </a:r>
          </a:p>
        </p:txBody>
      </p:sp>
      <p:sp>
        <p:nvSpPr>
          <p:cNvPr id="98308" name="Rectangle 3"/>
          <p:cNvSpPr>
            <a:spLocks noGrp="1" noChangeArrowheads="1"/>
          </p:cNvSpPr>
          <p:nvPr>
            <p:ph type="title" idx="4294967295"/>
          </p:nvPr>
        </p:nvSpPr>
        <p:spPr>
          <a:xfrm>
            <a:off x="0" y="-26988"/>
            <a:ext cx="9144000" cy="838201"/>
          </a:xfrm>
        </p:spPr>
        <p:txBody>
          <a:bodyPr/>
          <a:lstStyle/>
          <a:p>
            <a:r>
              <a:rPr lang="en-GB" sz="3600" b="1" smtClean="0">
                <a:solidFill>
                  <a:srgbClr val="FF3300"/>
                </a:solidFill>
                <a:latin typeface="Trebuchet MS" pitchFamily="34" charset="0"/>
              </a:rPr>
              <a:t>Symbolism – Keys, Doors and Windows</a:t>
            </a:r>
            <a:endParaRPr lang="en-US" sz="3600" b="1" smtClean="0">
              <a:solidFill>
                <a:srgbClr val="FF3300"/>
              </a:solidFill>
              <a:latin typeface="Trebuchet MS" pitchFamily="34" charset="0"/>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Footer Placeholder 3"/>
          <p:cNvSpPr txBox="1">
            <a:spLocks noGrp="1"/>
          </p:cNvSpPr>
          <p:nvPr/>
        </p:nvSpPr>
        <p:spPr bwMode="auto">
          <a:xfrm>
            <a:off x="3124200" y="6616700"/>
            <a:ext cx="2895600" cy="196850"/>
          </a:xfrm>
          <a:prstGeom prst="rect">
            <a:avLst/>
          </a:prstGeom>
          <a:noFill/>
          <a:ln w="9525">
            <a:noFill/>
            <a:miter lim="800000"/>
            <a:headEnd/>
            <a:tailEnd/>
          </a:ln>
        </p:spPr>
        <p:txBody>
          <a:bodyPr/>
          <a:lstStyle/>
          <a:p>
            <a:pPr algn="ctr" eaLnBrk="1" hangingPunct="1"/>
            <a:r>
              <a:rPr lang="en-GB" sz="800"/>
              <a:t>Copyright 2013 Online Teaching Resources Ltd</a:t>
            </a:r>
          </a:p>
        </p:txBody>
      </p:sp>
      <p:sp>
        <p:nvSpPr>
          <p:cNvPr id="99331" name="Rectangle 2"/>
          <p:cNvSpPr>
            <a:spLocks noChangeArrowheads="1"/>
          </p:cNvSpPr>
          <p:nvPr/>
        </p:nvSpPr>
        <p:spPr bwMode="auto">
          <a:xfrm>
            <a:off x="179388" y="838200"/>
            <a:ext cx="5329237" cy="5310188"/>
          </a:xfrm>
          <a:prstGeom prst="rect">
            <a:avLst/>
          </a:prstGeom>
          <a:solidFill>
            <a:schemeClr val="accent1"/>
          </a:solidFill>
          <a:ln w="9525">
            <a:noFill/>
            <a:miter lim="800000"/>
            <a:headEnd/>
            <a:tailEnd/>
          </a:ln>
        </p:spPr>
        <p:txBody>
          <a:bodyPr>
            <a:spAutoFit/>
          </a:bodyPr>
          <a:lstStyle/>
          <a:p>
            <a:pPr eaLnBrk="1" hangingPunct="1"/>
            <a:r>
              <a:rPr lang="en-GB" sz="1800" dirty="0">
                <a:latin typeface="Trebuchet MS" pitchFamily="34" charset="0"/>
              </a:rPr>
              <a:t>Just as Jekyll’s house symbolises the man himself with its pleasant front façade but ugly and derelict rear, other places tell us more about characters, add drama to the story and explore and reinforce themes.  Utterson and Lanyon’s houses are neat, clean and ordered whilst Jekyll’s laboratory is described as neglected and chaotic and Hyde’s Soho house is filthy and unloved.  Again these images reveal character but also emphasise the themes of contrast and the duality of humanity.</a:t>
            </a:r>
          </a:p>
          <a:p>
            <a:pPr eaLnBrk="1" hangingPunct="1"/>
            <a:r>
              <a:rPr lang="en-GB" sz="1800" dirty="0">
                <a:latin typeface="Trebuchet MS" pitchFamily="34" charset="0"/>
              </a:rPr>
              <a:t>A dark and brooding atmosphere is set by the use of pathetic fallacy in which Stevenson describes the weather.  It is often cold, dark or foggy.  This not only sets an appropriate atmosphere for an urban gothic story but also reiterates the darkness that Jekyll and Hyde dwell in and the fog that Utterson cannot see through as he tries to solve the mystery.</a:t>
            </a:r>
          </a:p>
        </p:txBody>
      </p:sp>
      <p:sp>
        <p:nvSpPr>
          <p:cNvPr id="99332" name="Rectangle 3"/>
          <p:cNvSpPr>
            <a:spLocks noGrp="1" noChangeArrowheads="1"/>
          </p:cNvSpPr>
          <p:nvPr>
            <p:ph type="title" idx="4294967295"/>
          </p:nvPr>
        </p:nvSpPr>
        <p:spPr>
          <a:xfrm>
            <a:off x="0" y="0"/>
            <a:ext cx="9144000" cy="838200"/>
          </a:xfrm>
        </p:spPr>
        <p:txBody>
          <a:bodyPr/>
          <a:lstStyle/>
          <a:p>
            <a:r>
              <a:rPr lang="en-GB" sz="3600" b="1" smtClean="0">
                <a:solidFill>
                  <a:srgbClr val="FF3300"/>
                </a:solidFill>
                <a:latin typeface="Trebuchet MS" pitchFamily="34" charset="0"/>
              </a:rPr>
              <a:t>Symbolism – Place and Weather</a:t>
            </a:r>
            <a:endParaRPr lang="en-US" sz="3600" b="1" smtClean="0">
              <a:solidFill>
                <a:srgbClr val="FF3300"/>
              </a:solidFill>
              <a:latin typeface="Trebuchet MS" pitchFamily="34" charset="0"/>
            </a:endParaRPr>
          </a:p>
        </p:txBody>
      </p:sp>
      <p:pic>
        <p:nvPicPr>
          <p:cNvPr id="99333" name="Picture 5" descr="MC900195200[1]"/>
          <p:cNvPicPr>
            <a:picLocks noChangeAspect="1" noChangeArrowheads="1"/>
          </p:cNvPicPr>
          <p:nvPr/>
        </p:nvPicPr>
        <p:blipFill>
          <a:blip r:embed="rId2" cstate="print"/>
          <a:srcRect/>
          <a:stretch>
            <a:fillRect/>
          </a:stretch>
        </p:blipFill>
        <p:spPr bwMode="auto">
          <a:xfrm>
            <a:off x="6011863" y="836613"/>
            <a:ext cx="2592387" cy="2513012"/>
          </a:xfrm>
          <a:prstGeom prst="rect">
            <a:avLst/>
          </a:prstGeom>
          <a:noFill/>
          <a:ln w="9525">
            <a:noFill/>
            <a:miter lim="800000"/>
            <a:headEnd/>
            <a:tailEnd/>
          </a:ln>
        </p:spPr>
      </p:pic>
      <p:pic>
        <p:nvPicPr>
          <p:cNvPr id="99334" name="Picture 6" descr="j0293828"/>
          <p:cNvPicPr>
            <a:picLocks noChangeAspect="1" noChangeArrowheads="1"/>
          </p:cNvPicPr>
          <p:nvPr/>
        </p:nvPicPr>
        <p:blipFill>
          <a:blip r:embed="rId3" cstate="print"/>
          <a:srcRect/>
          <a:stretch>
            <a:fillRect/>
          </a:stretch>
        </p:blipFill>
        <p:spPr bwMode="auto">
          <a:xfrm>
            <a:off x="6011863" y="3716338"/>
            <a:ext cx="2701925" cy="284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1466</TotalTime>
  <Words>9177</Words>
  <Application>Microsoft Office PowerPoint</Application>
  <PresentationFormat>On-screen Show (4:3)</PresentationFormat>
  <Paragraphs>889</Paragraphs>
  <Slides>131</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131</vt:i4>
      </vt:variant>
    </vt:vector>
  </HeadingPairs>
  <TitlesOfParts>
    <vt:vector size="140" baseType="lpstr">
      <vt:lpstr>Arial</vt:lpstr>
      <vt:lpstr>Calibri</vt:lpstr>
      <vt:lpstr>Comic Sans MS</vt:lpstr>
      <vt:lpstr>Corbel</vt:lpstr>
      <vt:lpstr>Trebuchet MS</vt:lpstr>
      <vt:lpstr>Wingdings</vt:lpstr>
      <vt:lpstr>Wingdings 2</vt:lpstr>
      <vt:lpstr>Wingdings 3</vt:lpstr>
      <vt:lpstr>Module</vt:lpstr>
      <vt:lpstr>19th Century Novel:  The Strange Case of Dr. Jekyll and Mr. Hyde</vt:lpstr>
      <vt:lpstr>Unit Assessment Objective Focus</vt:lpstr>
      <vt:lpstr>Students will be able to:</vt:lpstr>
      <vt:lpstr>Students will be able to:</vt:lpstr>
      <vt:lpstr>Exam Facts</vt:lpstr>
      <vt:lpstr>Lesson - Background and Context</vt:lpstr>
      <vt:lpstr>Jekyll and Hyde</vt:lpstr>
      <vt:lpstr>Who is Robert Louis Stevenson?</vt:lpstr>
      <vt:lpstr>A little bit about Context</vt:lpstr>
      <vt:lpstr>Victorian Gentlemen</vt:lpstr>
      <vt:lpstr>The Reputation Obsession </vt:lpstr>
      <vt:lpstr>Victorian London</vt:lpstr>
      <vt:lpstr>Disrespectable Working-Class</vt:lpstr>
      <vt:lpstr>Religion versus Science in the 19th century</vt:lpstr>
      <vt:lpstr>Nature versus the Supernatural</vt:lpstr>
      <vt:lpstr>Lesson – Character Breakdown</vt:lpstr>
      <vt:lpstr>PowerPoint Presentation</vt:lpstr>
      <vt:lpstr>Learning the Lingo – 4 minutes</vt:lpstr>
      <vt:lpstr>PowerPoint Presentation</vt:lpstr>
      <vt:lpstr>What to look for</vt:lpstr>
      <vt:lpstr> Mr Utterson</vt:lpstr>
      <vt:lpstr> Mr Enfield</vt:lpstr>
      <vt:lpstr> Mr Hyde</vt:lpstr>
      <vt:lpstr>Task: Language and Characters</vt:lpstr>
      <vt:lpstr>Lesson - Language</vt:lpstr>
      <vt:lpstr>PowerPoint Presentation</vt:lpstr>
      <vt:lpstr>PowerPoint Presentation</vt:lpstr>
      <vt:lpstr>Build on what we know</vt:lpstr>
      <vt:lpstr>Task: Examining key characters</vt:lpstr>
      <vt:lpstr>Sentence starters</vt:lpstr>
      <vt:lpstr>Extension –  writing about setting </vt:lpstr>
      <vt:lpstr>Lesson – Character Analysis</vt:lpstr>
      <vt:lpstr>Before we go any further....</vt:lpstr>
      <vt:lpstr>Keep your eyes open...</vt:lpstr>
      <vt:lpstr>Learning the Lingo – 4 minutes</vt:lpstr>
      <vt:lpstr>PowerPoint Presentation</vt:lpstr>
      <vt:lpstr> Dr. Jekyll</vt:lpstr>
      <vt:lpstr>Task: Examining the Good Doctor</vt:lpstr>
      <vt:lpstr>Sentence Starters</vt:lpstr>
      <vt:lpstr>Lesson – Extract Analysis</vt:lpstr>
      <vt:lpstr>Who’s who? Match up the description with the character</vt:lpstr>
      <vt:lpstr>Putting what we know to work</vt:lpstr>
      <vt:lpstr>‘From this extract, how is the character of Mr. Utterson presented?’ </vt:lpstr>
      <vt:lpstr>Write your response</vt:lpstr>
      <vt:lpstr>Homework:</vt:lpstr>
      <vt:lpstr>Lesson – Symbolism &amp; Consolidation</vt:lpstr>
      <vt:lpstr>Look at the symbols below, do you know what they represent?</vt:lpstr>
      <vt:lpstr>PowerPoint Presentation</vt:lpstr>
      <vt:lpstr>Chapters 1-4 Consolidation Questions</vt:lpstr>
      <vt:lpstr>Lesson – Character Juxtaposition</vt:lpstr>
      <vt:lpstr>Fill in chapters 3-4 of your chart</vt:lpstr>
      <vt:lpstr>Reading</vt:lpstr>
      <vt:lpstr>Before and After</vt:lpstr>
      <vt:lpstr>Before and After</vt:lpstr>
      <vt:lpstr>Dr. Lanyon and Dr. Jekyll</vt:lpstr>
      <vt:lpstr>Lesson – Mystery </vt:lpstr>
      <vt:lpstr>Who, what, where?</vt:lpstr>
      <vt:lpstr>Let’s read the extract</vt:lpstr>
      <vt:lpstr>Extract</vt:lpstr>
      <vt:lpstr>Extract continued</vt:lpstr>
      <vt:lpstr>Analysis</vt:lpstr>
      <vt:lpstr>PowerPoint Presentation</vt:lpstr>
      <vt:lpstr>PowerPoint Presentation</vt:lpstr>
      <vt:lpstr>Homework</vt:lpstr>
      <vt:lpstr>Lesson – Pathetic Fallacy </vt:lpstr>
      <vt:lpstr>Reading</vt:lpstr>
      <vt:lpstr>What is pathetic fallacy?</vt:lpstr>
      <vt:lpstr>Pathetic Fallacy</vt:lpstr>
      <vt:lpstr>Pathetic Fallacy</vt:lpstr>
      <vt:lpstr>Pathetic fallacy in literature</vt:lpstr>
      <vt:lpstr>Pathetic Fallacy Task</vt:lpstr>
      <vt:lpstr>Lesson – Lanyon’s Narrative</vt:lpstr>
      <vt:lpstr>Fill in Chapters 5, 6 &amp; 7 of your chart</vt:lpstr>
      <vt:lpstr>Reading</vt:lpstr>
      <vt:lpstr>Lanyon’s Narrative</vt:lpstr>
      <vt:lpstr>Lanyon’s Narrative</vt:lpstr>
      <vt:lpstr>Homework: Lanyon’s Diary Task</vt:lpstr>
      <vt:lpstr>Lesson – Speaking and Listening</vt:lpstr>
      <vt:lpstr>Speaking and Listening to explore, imagine, understand and entertain</vt:lpstr>
      <vt:lpstr>Lesson - Presentations</vt:lpstr>
      <vt:lpstr>PowerPoint Presentation</vt:lpstr>
      <vt:lpstr>Discussion</vt:lpstr>
      <vt:lpstr>Reading Homework</vt:lpstr>
      <vt:lpstr>Lesson - Themes</vt:lpstr>
      <vt:lpstr>Fill in you chart for chapters 8, 9 &amp; 10</vt:lpstr>
      <vt:lpstr> Themes </vt:lpstr>
      <vt:lpstr> Themes </vt:lpstr>
      <vt:lpstr>Dr Jekyll and Mr Hyde themes</vt:lpstr>
      <vt:lpstr>PowerPoint Presentation</vt:lpstr>
      <vt:lpstr>Lesson - Themes</vt:lpstr>
      <vt:lpstr>The Duality of Human Nature</vt:lpstr>
      <vt:lpstr>Science and the Supernatural</vt:lpstr>
      <vt:lpstr>Reason and the Unexplained</vt:lpstr>
      <vt:lpstr>Reputation</vt:lpstr>
      <vt:lpstr>Secrecy</vt:lpstr>
      <vt:lpstr>Lesson – Deeper Understanding</vt:lpstr>
      <vt:lpstr>Setting and Style</vt:lpstr>
      <vt:lpstr>Symbolism – Keys, Doors and Windows</vt:lpstr>
      <vt:lpstr>Symbolism – Place and Weather</vt:lpstr>
      <vt:lpstr>Narrative methods</vt:lpstr>
      <vt:lpstr>Jekyll and Hyde as a Gothic Novel</vt:lpstr>
      <vt:lpstr>Questions</vt:lpstr>
      <vt:lpstr>Lesson – Exam Preparation </vt:lpstr>
      <vt:lpstr>Preparation is important</vt:lpstr>
      <vt:lpstr>Exam questions</vt:lpstr>
      <vt:lpstr>Example question</vt:lpstr>
      <vt:lpstr>Know the exam language</vt:lpstr>
      <vt:lpstr>Plan your answer</vt:lpstr>
      <vt:lpstr>Here are a few examples of different ways you can plan your answer.</vt:lpstr>
      <vt:lpstr>Introductions and conclusions</vt:lpstr>
      <vt:lpstr>Main paragraphs</vt:lpstr>
      <vt:lpstr>Try it</vt:lpstr>
      <vt:lpstr>Lesson – Exam questions</vt:lpstr>
      <vt:lpstr>Exam Question Breakdown</vt:lpstr>
      <vt:lpstr>Find the key words and phrases</vt:lpstr>
      <vt:lpstr>Example plan</vt:lpstr>
      <vt:lpstr>Introduction</vt:lpstr>
      <vt:lpstr>Developing your paragraphs</vt:lpstr>
      <vt:lpstr>Link it to the themes</vt:lpstr>
      <vt:lpstr>This is worth 20 marks – don’t be lazy! Make the conclusion stand out!</vt:lpstr>
      <vt:lpstr>Lesson </vt:lpstr>
      <vt:lpstr>PowerPoint Presentation</vt:lpstr>
      <vt:lpstr>Questions</vt:lpstr>
      <vt:lpstr>Lesson – Review your responses</vt:lpstr>
      <vt:lpstr>What you could have used for 3a</vt:lpstr>
      <vt:lpstr>Did you use your time effectively?</vt:lpstr>
      <vt:lpstr>Did you do everything you needed to? What mark would you give yourself? Be honest.</vt:lpstr>
      <vt:lpstr>What you could have used or 3b</vt:lpstr>
      <vt:lpstr>Repeat the process</vt:lpstr>
      <vt:lpstr>Did you do everything you needed to? What mark would you give yourself? Be honest.</vt:lpstr>
      <vt:lpstr>Homework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19th Century Novel:  The Strange Case of Dr. Jekyll and Mr. Hyde</dc:title>
  <dc:creator>emccarthy</dc:creator>
  <cp:lastModifiedBy>N Hodgkins</cp:lastModifiedBy>
  <cp:revision>49</cp:revision>
  <dcterms:created xsi:type="dcterms:W3CDTF">2015-08-13T18:44:43Z</dcterms:created>
  <dcterms:modified xsi:type="dcterms:W3CDTF">2016-11-15T14:44:19Z</dcterms:modified>
</cp:coreProperties>
</file>