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FD7F09-05D7-4252-85B3-439C7F25DAF0}"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13614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D7F09-05D7-4252-85B3-439C7F25DAF0}"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81999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D7F09-05D7-4252-85B3-439C7F25DAF0}"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422866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FD7F09-05D7-4252-85B3-439C7F25DAF0}"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118683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D7F09-05D7-4252-85B3-439C7F25DAF0}" type="datetimeFigureOut">
              <a:rPr lang="en-GB" smtClean="0"/>
              <a:t>09/02/2017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21208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FD7F09-05D7-4252-85B3-439C7F25DAF0}"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307561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FD7F09-05D7-4252-85B3-439C7F25DAF0}" type="datetimeFigureOut">
              <a:rPr lang="en-GB" smtClean="0"/>
              <a:t>09/02/2017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14214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FD7F09-05D7-4252-85B3-439C7F25DAF0}" type="datetimeFigureOut">
              <a:rPr lang="en-GB" smtClean="0"/>
              <a:t>09/02/2017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33035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D7F09-05D7-4252-85B3-439C7F25DAF0}" type="datetimeFigureOut">
              <a:rPr lang="en-GB" smtClean="0"/>
              <a:t>09/02/2017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238914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D7F09-05D7-4252-85B3-439C7F25DAF0}"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45716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D7F09-05D7-4252-85B3-439C7F25DAF0}" type="datetimeFigureOut">
              <a:rPr lang="en-GB" smtClean="0"/>
              <a:t>09/02/2017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0DC2E-1042-44D1-958E-23B52DC867C6}" type="slidenum">
              <a:rPr lang="en-GB" smtClean="0"/>
              <a:t>‹#›</a:t>
            </a:fld>
            <a:endParaRPr lang="en-GB"/>
          </a:p>
        </p:txBody>
      </p:sp>
    </p:spTree>
    <p:extLst>
      <p:ext uri="{BB962C8B-B14F-4D97-AF65-F5344CB8AC3E}">
        <p14:creationId xmlns:p14="http://schemas.microsoft.com/office/powerpoint/2010/main" val="413976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7F09-05D7-4252-85B3-439C7F25DAF0}" type="datetimeFigureOut">
              <a:rPr lang="en-GB" smtClean="0"/>
              <a:t>09/02/2017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0DC2E-1042-44D1-958E-23B52DC867C6}" type="slidenum">
              <a:rPr lang="en-GB" smtClean="0"/>
              <a:t>‹#›</a:t>
            </a:fld>
            <a:endParaRPr lang="en-GB"/>
          </a:p>
        </p:txBody>
      </p:sp>
    </p:spTree>
    <p:extLst>
      <p:ext uri="{BB962C8B-B14F-4D97-AF65-F5344CB8AC3E}">
        <p14:creationId xmlns:p14="http://schemas.microsoft.com/office/powerpoint/2010/main" val="1174947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8800" dirty="0" smtClean="0"/>
              <a:t>Arguing with </a:t>
            </a:r>
            <a:r>
              <a:rPr lang="en-GB" sz="8800" dirty="0" smtClean="0">
                <a:solidFill>
                  <a:srgbClr val="FF0000"/>
                </a:solidFill>
                <a:latin typeface="Bauhaus 93" panose="04030905020B02020C02" pitchFamily="82" charset="0"/>
              </a:rPr>
              <a:t>Sophistication</a:t>
            </a:r>
            <a:r>
              <a:rPr lang="en-GB" sz="8800" dirty="0" smtClean="0"/>
              <a:t> at GCSE</a:t>
            </a:r>
          </a:p>
          <a:p>
            <a:r>
              <a:rPr lang="en-GB" sz="8800" dirty="0" smtClean="0"/>
              <a:t>For Question 5</a:t>
            </a:r>
          </a:p>
          <a:p>
            <a:r>
              <a:rPr lang="en-GB" sz="8800" dirty="0" smtClean="0"/>
              <a:t>Paper 2</a:t>
            </a:r>
            <a:endParaRPr lang="en-GB" sz="8800" dirty="0"/>
          </a:p>
        </p:txBody>
      </p:sp>
    </p:spTree>
    <p:extLst>
      <p:ext uri="{BB962C8B-B14F-4D97-AF65-F5344CB8AC3E}">
        <p14:creationId xmlns:p14="http://schemas.microsoft.com/office/powerpoint/2010/main" val="196140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lstStyle/>
          <a:p>
            <a:r>
              <a:rPr lang="en-GB" sz="4800" b="1" dirty="0">
                <a:solidFill>
                  <a:srgbClr val="FF0000"/>
                </a:solidFill>
              </a:rPr>
              <a:t>Conclude </a:t>
            </a:r>
            <a:r>
              <a:rPr lang="en-GB" sz="4800" b="1" dirty="0"/>
              <a:t>– don’t just peter out…………..(perhaps use the “Let’s” method or “ It is clear that” method, plus short sentences for impact, plus thank the audience)</a:t>
            </a:r>
            <a:endParaRPr lang="en-GB" sz="4800" dirty="0"/>
          </a:p>
          <a:p>
            <a:r>
              <a:rPr lang="en-GB" sz="4800" dirty="0"/>
              <a:t>Let’s be clear. Smoking needs to be banned in all public parks immediately. There is no other response to this anti-social and deadly menace. Let’s work together to stamp it out. </a:t>
            </a:r>
          </a:p>
          <a:p>
            <a:endParaRPr lang="en-GB" dirty="0"/>
          </a:p>
        </p:txBody>
      </p:sp>
    </p:spTree>
    <p:extLst>
      <p:ext uri="{BB962C8B-B14F-4D97-AF65-F5344CB8AC3E}">
        <p14:creationId xmlns:p14="http://schemas.microsoft.com/office/powerpoint/2010/main" val="52979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5400" b="1" dirty="0"/>
              <a:t>The </a:t>
            </a:r>
            <a:r>
              <a:rPr lang="en-GB" sz="5400" b="1" dirty="0">
                <a:solidFill>
                  <a:srgbClr val="FF0000"/>
                </a:solidFill>
              </a:rPr>
              <a:t>IMAGINE</a:t>
            </a:r>
            <a:r>
              <a:rPr lang="en-GB" sz="5400" b="1" dirty="0"/>
              <a:t> method (plus a few extras)</a:t>
            </a:r>
            <a:endParaRPr lang="en-GB" sz="5400" dirty="0"/>
          </a:p>
          <a:p>
            <a:r>
              <a:rPr lang="en-GB" sz="5400" dirty="0"/>
              <a:t>Imagine if you’re a smoker imagine yourself 10 years from now – assuming you’re still alive that is -  gasping for breath, wheezing terribly, and struggling to climb a flight of stairs. Nor a pretty sight, is it?</a:t>
            </a:r>
          </a:p>
          <a:p>
            <a:endParaRPr lang="en-GB" sz="5400" dirty="0"/>
          </a:p>
        </p:txBody>
      </p:sp>
    </p:spTree>
    <p:extLst>
      <p:ext uri="{BB962C8B-B14F-4D97-AF65-F5344CB8AC3E}">
        <p14:creationId xmlns:p14="http://schemas.microsoft.com/office/powerpoint/2010/main" val="287068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6000" b="1" dirty="0"/>
              <a:t>The </a:t>
            </a:r>
            <a:r>
              <a:rPr lang="en-GB" sz="6000" b="1" dirty="0">
                <a:solidFill>
                  <a:srgbClr val="FF0000"/>
                </a:solidFill>
              </a:rPr>
              <a:t>STATEMENT, NOT ONLY BUT </a:t>
            </a:r>
            <a:r>
              <a:rPr lang="en-GB" sz="6000" b="1" dirty="0"/>
              <a:t>method:</a:t>
            </a:r>
            <a:endParaRPr lang="en-GB" sz="6000" dirty="0"/>
          </a:p>
          <a:p>
            <a:r>
              <a:rPr lang="en-GB" sz="6000" dirty="0"/>
              <a:t>Smoking is a brutal killer. Not only does it cause cancers and heart disease, it will also affect your health in many other negative, deadly ways.</a:t>
            </a:r>
          </a:p>
          <a:p>
            <a:endParaRPr lang="en-GB" sz="6000" dirty="0"/>
          </a:p>
        </p:txBody>
      </p:sp>
    </p:spTree>
    <p:extLst>
      <p:ext uri="{BB962C8B-B14F-4D97-AF65-F5344CB8AC3E}">
        <p14:creationId xmlns:p14="http://schemas.microsoft.com/office/powerpoint/2010/main" val="364588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5400" b="1" dirty="0">
                <a:solidFill>
                  <a:srgbClr val="FF0000"/>
                </a:solidFill>
              </a:rPr>
              <a:t>Rhetoric</a:t>
            </a:r>
            <a:r>
              <a:rPr lang="en-GB" sz="5400" b="1" dirty="0"/>
              <a:t> used wisely</a:t>
            </a:r>
            <a:endParaRPr lang="en-GB" sz="5400" dirty="0"/>
          </a:p>
          <a:p>
            <a:r>
              <a:rPr lang="en-GB" sz="5400" dirty="0"/>
              <a:t>How can school justify the outrageous expense of school uniform? Not only is it expensive, but it also destroys any notion of individuality. Do we want to be cloned robots in our classrooms? No!</a:t>
            </a:r>
          </a:p>
          <a:p>
            <a:endParaRPr lang="en-GB" sz="5400" dirty="0"/>
          </a:p>
        </p:txBody>
      </p:sp>
    </p:spTree>
    <p:extLst>
      <p:ext uri="{BB962C8B-B14F-4D97-AF65-F5344CB8AC3E}">
        <p14:creationId xmlns:p14="http://schemas.microsoft.com/office/powerpoint/2010/main" val="180593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8000" b="1" dirty="0">
                <a:solidFill>
                  <a:srgbClr val="FF0000"/>
                </a:solidFill>
              </a:rPr>
              <a:t>The one sentence paragraph</a:t>
            </a:r>
            <a:endParaRPr lang="en-GB" sz="8000" dirty="0">
              <a:solidFill>
                <a:srgbClr val="FF0000"/>
              </a:solidFill>
            </a:endParaRPr>
          </a:p>
          <a:p>
            <a:r>
              <a:rPr lang="en-GB" sz="4400" dirty="0"/>
              <a:t>School Uniform: This madness must end. Now.</a:t>
            </a:r>
          </a:p>
          <a:p>
            <a:endParaRPr lang="en-GB" sz="8000" dirty="0"/>
          </a:p>
        </p:txBody>
      </p:sp>
    </p:spTree>
    <p:extLst>
      <p:ext uri="{BB962C8B-B14F-4D97-AF65-F5344CB8AC3E}">
        <p14:creationId xmlns:p14="http://schemas.microsoft.com/office/powerpoint/2010/main" val="64842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4400" b="1" dirty="0">
                <a:solidFill>
                  <a:srgbClr val="FF0000"/>
                </a:solidFill>
              </a:rPr>
              <a:t>Recognise there is another point of view. It’s just not as good as yours. (note use of ironic voice speech marks to distance yourself from the comments………..)</a:t>
            </a:r>
            <a:endParaRPr lang="en-GB" sz="4400" dirty="0">
              <a:solidFill>
                <a:srgbClr val="FF0000"/>
              </a:solidFill>
            </a:endParaRPr>
          </a:p>
          <a:p>
            <a:r>
              <a:rPr lang="en-GB" sz="4400" dirty="0"/>
              <a:t>Some people may say that school uniform is a “great leveller” and stops school becoming a “fashion show”. However, it is clear that they are missing the point. School would quickly stop being a fashion show once the new system was in place.</a:t>
            </a:r>
          </a:p>
          <a:p>
            <a:endParaRPr lang="en-GB" sz="4400" dirty="0"/>
          </a:p>
        </p:txBody>
      </p:sp>
    </p:spTree>
    <p:extLst>
      <p:ext uri="{BB962C8B-B14F-4D97-AF65-F5344CB8AC3E}">
        <p14:creationId xmlns:p14="http://schemas.microsoft.com/office/powerpoint/2010/main" val="358129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lstStyle/>
          <a:p>
            <a:r>
              <a:rPr lang="en-GB" sz="4800" b="1" dirty="0">
                <a:solidFill>
                  <a:srgbClr val="FF0000"/>
                </a:solidFill>
              </a:rPr>
              <a:t>The Rule of three </a:t>
            </a:r>
            <a:r>
              <a:rPr lang="en-GB" sz="4800" b="1" dirty="0"/>
              <a:t>– often linked to repetition</a:t>
            </a:r>
            <a:endParaRPr lang="en-GB" sz="4800" dirty="0"/>
          </a:p>
          <a:p>
            <a:pPr lvl="0"/>
            <a:r>
              <a:rPr lang="en-GB" sz="4800" dirty="0"/>
              <a:t>The </a:t>
            </a:r>
            <a:r>
              <a:rPr lang="en-GB" sz="4800" dirty="0">
                <a:solidFill>
                  <a:srgbClr val="FF0000"/>
                </a:solidFill>
              </a:rPr>
              <a:t>short sentence </a:t>
            </a:r>
            <a:r>
              <a:rPr lang="en-GB" sz="4800" dirty="0"/>
              <a:t>version</a:t>
            </a:r>
          </a:p>
          <a:p>
            <a:r>
              <a:rPr lang="en-GB" sz="4800" dirty="0"/>
              <a:t>Smoking Kills. Smoking Destroys Lives. Smoking is a terrible lifestyle choice</a:t>
            </a:r>
            <a:r>
              <a:rPr lang="en-GB" sz="4800" dirty="0" smtClean="0"/>
              <a:t>.</a:t>
            </a:r>
          </a:p>
          <a:p>
            <a:endParaRPr lang="en-GB" sz="4800" dirty="0"/>
          </a:p>
          <a:p>
            <a:pPr lvl="0"/>
            <a:r>
              <a:rPr lang="en-GB" sz="4800" dirty="0"/>
              <a:t>The </a:t>
            </a:r>
            <a:r>
              <a:rPr lang="en-GB" sz="4800" dirty="0">
                <a:solidFill>
                  <a:srgbClr val="FF0000"/>
                </a:solidFill>
              </a:rPr>
              <a:t>complex sentence </a:t>
            </a:r>
            <a:r>
              <a:rPr lang="en-GB" sz="4800" dirty="0"/>
              <a:t>version</a:t>
            </a:r>
          </a:p>
          <a:p>
            <a:r>
              <a:rPr lang="en-GB" sz="4800" dirty="0"/>
              <a:t>Smoking kills, destroys lives and is a terrible lifestyle choice.</a:t>
            </a:r>
          </a:p>
          <a:p>
            <a:endParaRPr lang="en-GB" dirty="0"/>
          </a:p>
        </p:txBody>
      </p:sp>
    </p:spTree>
    <p:extLst>
      <p:ext uri="{BB962C8B-B14F-4D97-AF65-F5344CB8AC3E}">
        <p14:creationId xmlns:p14="http://schemas.microsoft.com/office/powerpoint/2010/main" val="768652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lnSpcReduction="10000"/>
          </a:bodyPr>
          <a:lstStyle/>
          <a:p>
            <a:r>
              <a:rPr lang="en-GB" sz="6000" b="1" dirty="0">
                <a:solidFill>
                  <a:srgbClr val="FF0000"/>
                </a:solidFill>
              </a:rPr>
              <a:t>Emotive</a:t>
            </a:r>
            <a:r>
              <a:rPr lang="en-GB" sz="6000" b="1" dirty="0"/>
              <a:t> (often supported by Adverbs)</a:t>
            </a:r>
            <a:endParaRPr lang="en-GB" sz="6000" dirty="0"/>
          </a:p>
          <a:p>
            <a:r>
              <a:rPr lang="en-GB" sz="6000" dirty="0"/>
              <a:t>Drug crime in Herne Bay has rapidly escalated out of control. The number of arrests have risen drastically, while the number of support centres has plummeted disastrously.</a:t>
            </a:r>
          </a:p>
          <a:p>
            <a:endParaRPr lang="en-GB" dirty="0"/>
          </a:p>
        </p:txBody>
      </p:sp>
    </p:spTree>
    <p:extLst>
      <p:ext uri="{BB962C8B-B14F-4D97-AF65-F5344CB8AC3E}">
        <p14:creationId xmlns:p14="http://schemas.microsoft.com/office/powerpoint/2010/main" val="3543002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7177" y="222422"/>
            <a:ext cx="11557687" cy="6491416"/>
          </a:xfrm>
          <a:solidFill>
            <a:schemeClr val="accent4">
              <a:lumMod val="60000"/>
              <a:lumOff val="40000"/>
            </a:schemeClr>
          </a:solidFill>
        </p:spPr>
        <p:txBody>
          <a:bodyPr>
            <a:normAutofit/>
          </a:bodyPr>
          <a:lstStyle/>
          <a:p>
            <a:r>
              <a:rPr lang="en-GB" sz="4000" b="1" dirty="0">
                <a:solidFill>
                  <a:srgbClr val="FF0000"/>
                </a:solidFill>
              </a:rPr>
              <a:t>The anecdote </a:t>
            </a:r>
            <a:r>
              <a:rPr lang="en-GB" sz="4000" b="1" dirty="0"/>
              <a:t>(here mixed with a little </a:t>
            </a:r>
            <a:r>
              <a:rPr lang="en-GB" sz="4000" b="1" dirty="0">
                <a:solidFill>
                  <a:srgbClr val="FF0000"/>
                </a:solidFill>
              </a:rPr>
              <a:t>personalisation</a:t>
            </a:r>
            <a:r>
              <a:rPr lang="en-GB" sz="4000" b="1" dirty="0"/>
              <a:t> and </a:t>
            </a:r>
            <a:r>
              <a:rPr lang="en-GB" sz="4000" b="1" dirty="0">
                <a:solidFill>
                  <a:srgbClr val="FF0000"/>
                </a:solidFill>
              </a:rPr>
              <a:t>rule of 3 </a:t>
            </a:r>
            <a:r>
              <a:rPr lang="en-GB" sz="4000" b="1" dirty="0"/>
              <a:t>and </a:t>
            </a:r>
            <a:r>
              <a:rPr lang="en-GB" sz="4000" b="1" dirty="0">
                <a:solidFill>
                  <a:srgbClr val="FF0000"/>
                </a:solidFill>
              </a:rPr>
              <a:t>ellipsis</a:t>
            </a:r>
            <a:r>
              <a:rPr lang="en-GB" sz="4000" b="1" dirty="0"/>
              <a:t>)</a:t>
            </a:r>
            <a:br>
              <a:rPr lang="en-GB" sz="4000" b="1" dirty="0"/>
            </a:br>
            <a:r>
              <a:rPr lang="en-GB" sz="4000" dirty="0"/>
              <a:t>Bob Mills has struggled with poverty since he lost his job. Just turned 54, and with a broken marriage behind him, last Christmas found him homeless, walking the violent and drug crazed streets of Coventry, with no friends and no family to support him. Bob was at the end of the line. Could YOU have helped him? Could a few pennies given him a hot meal? Could a little generosity put a smile on Bob’s face? I think you know the answer to those questions…………..don’t you?</a:t>
            </a:r>
          </a:p>
          <a:p>
            <a:endParaRPr lang="en-GB" sz="4000" dirty="0"/>
          </a:p>
        </p:txBody>
      </p:sp>
    </p:spTree>
    <p:extLst>
      <p:ext uri="{BB962C8B-B14F-4D97-AF65-F5344CB8AC3E}">
        <p14:creationId xmlns:p14="http://schemas.microsoft.com/office/powerpoint/2010/main" val="2152396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402</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Bauhaus 93</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Hodgkins</dc:creator>
  <cp:lastModifiedBy>N Hodgkins</cp:lastModifiedBy>
  <cp:revision>7</cp:revision>
  <dcterms:created xsi:type="dcterms:W3CDTF">2016-06-08T09:34:50Z</dcterms:created>
  <dcterms:modified xsi:type="dcterms:W3CDTF">2017-02-09T11:50:52Z</dcterms:modified>
</cp:coreProperties>
</file>