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72" r:id="rId3"/>
    <p:sldId id="273" r:id="rId4"/>
    <p:sldId id="256" r:id="rId5"/>
    <p:sldId id="275" r:id="rId6"/>
    <p:sldId id="257" r:id="rId7"/>
    <p:sldId id="269" r:id="rId8"/>
    <p:sldId id="270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6/10/2016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6/10/2016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64" y="8685335"/>
            <a:ext cx="2972335" cy="457200"/>
          </a:xfrm>
          <a:prstGeom prst="rect">
            <a:avLst/>
          </a:prstGeom>
        </p:spPr>
        <p:txBody>
          <a:bodyPr/>
          <a:lstStyle/>
          <a:p>
            <a:fld id="{0E2A0676-299B-498F-8086-134F79B94B6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6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64" y="8685335"/>
            <a:ext cx="2972335" cy="457200"/>
          </a:xfrm>
          <a:prstGeom prst="rect">
            <a:avLst/>
          </a:prstGeom>
        </p:spPr>
        <p:txBody>
          <a:bodyPr/>
          <a:lstStyle/>
          <a:p>
            <a:fld id="{0E2A0676-299B-498F-8086-134F79B94B6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19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6/10/2016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6/10/2016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6/10/2016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Entrance task: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What is an opinion?</a:t>
            </a:r>
          </a:p>
          <a:p>
            <a:r>
              <a:rPr lang="en-GB" sz="3600" dirty="0" smtClean="0"/>
              <a:t>Does everyone have the right to express their opinion?</a:t>
            </a:r>
          </a:p>
          <a:p>
            <a:r>
              <a:rPr lang="en-GB" sz="3600" dirty="0" smtClean="0"/>
              <a:t>Why/why not?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7028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Don’t get me started on the internet...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1"/>
            <a:ext cx="9277380" cy="4525963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Don’t get me started on Twitter. 140 characters of banality. I don’t </a:t>
            </a:r>
            <a:r>
              <a:rPr lang="en-GB" sz="3200" i="1" dirty="0" smtClean="0">
                <a:solidFill>
                  <a:schemeClr val="tx2"/>
                </a:solidFill>
              </a:rPr>
              <a:t>care</a:t>
            </a:r>
            <a:r>
              <a:rPr lang="en-GB" sz="3200" dirty="0" smtClean="0">
                <a:solidFill>
                  <a:schemeClr val="tx2"/>
                </a:solidFill>
              </a:rPr>
              <a:t> what you had for lunch. You had breakfast and </a:t>
            </a:r>
            <a:r>
              <a:rPr lang="en-GB" sz="3200" i="1" dirty="0" smtClean="0">
                <a:solidFill>
                  <a:schemeClr val="tx2"/>
                </a:solidFill>
              </a:rPr>
              <a:t>then</a:t>
            </a:r>
            <a:r>
              <a:rPr lang="en-GB" sz="3200" dirty="0" smtClean="0">
                <a:solidFill>
                  <a:schemeClr val="tx2"/>
                </a:solidFill>
              </a:rPr>
              <a:t> you went to school? Well, at least you are doing things in the correct order. You hate your job? Your boss will be </a:t>
            </a:r>
            <a:r>
              <a:rPr lang="en-GB" sz="3200" i="1" dirty="0" smtClean="0">
                <a:solidFill>
                  <a:schemeClr val="tx2"/>
                </a:solidFill>
              </a:rPr>
              <a:t>thrilled </a:t>
            </a:r>
            <a:r>
              <a:rPr lang="en-GB" sz="3200" dirty="0" smtClean="0">
                <a:solidFill>
                  <a:schemeClr val="tx2"/>
                </a:solidFill>
              </a:rPr>
              <a:t> to hear that, particularly as you are still on probation. Welcome to the world of random </a:t>
            </a:r>
            <a:r>
              <a:rPr lang="en-GB" sz="3200" dirty="0" err="1" smtClean="0">
                <a:solidFill>
                  <a:schemeClr val="tx2"/>
                </a:solidFill>
              </a:rPr>
              <a:t>oversharing</a:t>
            </a:r>
            <a:r>
              <a:rPr lang="en-GB" sz="3200" dirty="0" smtClean="0">
                <a:solidFill>
                  <a:schemeClr val="tx2"/>
                </a:solidFill>
              </a:rPr>
              <a:t>, where no piece of information is too small or private...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8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What’s your opinion on...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950725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Facebook status updates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Twitter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YouTube/</a:t>
            </a:r>
            <a:r>
              <a:rPr lang="en-GB" sz="2800" dirty="0" err="1" smtClean="0">
                <a:solidFill>
                  <a:schemeClr val="tx2"/>
                </a:solidFill>
              </a:rPr>
              <a:t>Vlogging</a:t>
            </a:r>
            <a:endParaRPr lang="en-GB" sz="2800" dirty="0" smtClean="0">
              <a:solidFill>
                <a:schemeClr val="tx2"/>
              </a:solidFill>
            </a:endParaRPr>
          </a:p>
          <a:p>
            <a:r>
              <a:rPr lang="en-GB" sz="2800" dirty="0" err="1" smtClean="0">
                <a:solidFill>
                  <a:schemeClr val="tx2"/>
                </a:solidFill>
              </a:rPr>
              <a:t>Selfies</a:t>
            </a:r>
            <a:endParaRPr lang="en-GB" sz="2800" dirty="0" smtClean="0">
              <a:solidFill>
                <a:schemeClr val="tx2"/>
              </a:solidFill>
            </a:endParaRPr>
          </a:p>
          <a:p>
            <a:r>
              <a:rPr lang="en-GB" sz="2800" dirty="0" smtClean="0">
                <a:solidFill>
                  <a:schemeClr val="tx2"/>
                </a:solidFill>
              </a:rPr>
              <a:t>Instagram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Snapchat</a:t>
            </a:r>
            <a:endParaRPr lang="en-GB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Choose </a:t>
            </a:r>
            <a:r>
              <a:rPr lang="en-GB" sz="2800" dirty="0" smtClean="0">
                <a:solidFill>
                  <a:schemeClr val="tx2"/>
                </a:solidFill>
              </a:rPr>
              <a:t>one and create a humorous opinion piece</a:t>
            </a:r>
          </a:p>
        </p:txBody>
      </p:sp>
      <p:pic>
        <p:nvPicPr>
          <p:cNvPr id="6" name="Picture 2" descr="http://cdn.appstorm.net/android.appstorm.net/authors/aghoshal/imo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138">
            <a:off x="7496532" y="2743199"/>
            <a:ext cx="2201259" cy="2201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036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Plenary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Share your ideas with the class</a:t>
            </a:r>
            <a:endParaRPr lang="en-US" sz="3600" dirty="0"/>
          </a:p>
        </p:txBody>
      </p:sp>
      <p:pic>
        <p:nvPicPr>
          <p:cNvPr id="3074" name="Picture 2" descr="https://encrypted-tbn2.gstatic.com/images?q=tbn:ANd9GcSvuJYdcBIxAjzHwU8PAKQ7HUGc86Ew2D_JVMSGn2nkihO7NMw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05" y="3042313"/>
            <a:ext cx="3069402" cy="2021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74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Entrance task: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What is an opinion?</a:t>
            </a:r>
          </a:p>
          <a:p>
            <a:r>
              <a:rPr lang="en-GB" sz="3600" dirty="0" smtClean="0"/>
              <a:t>Does everyone have the right to express their opinion?</a:t>
            </a:r>
          </a:p>
          <a:p>
            <a:r>
              <a:rPr lang="en-GB" sz="3600" dirty="0" smtClean="0"/>
              <a:t>Why/why not?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787813" y="3032879"/>
            <a:ext cx="62977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We have laws to protect people from </a:t>
            </a:r>
            <a:r>
              <a:rPr lang="en-GB" b="1" dirty="0" smtClean="0">
                <a:solidFill>
                  <a:schemeClr val="tx2"/>
                </a:solidFill>
              </a:rPr>
              <a:t>hate speech:</a:t>
            </a:r>
          </a:p>
          <a:p>
            <a:endParaRPr lang="en-GB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Expressions </a:t>
            </a:r>
            <a:r>
              <a:rPr lang="en-GB" dirty="0">
                <a:solidFill>
                  <a:schemeClr val="tx2"/>
                </a:solidFill>
              </a:rPr>
              <a:t>of hatred toward someone on account of that person's colour, race, nationality (including citizenship), ethnic or national origin, religion, or sexual orientation </a:t>
            </a:r>
            <a:r>
              <a:rPr lang="en-GB" dirty="0" smtClean="0">
                <a:solidFill>
                  <a:schemeClr val="tx2"/>
                </a:solidFill>
              </a:rPr>
              <a:t>is illegal.</a:t>
            </a:r>
            <a:endParaRPr lang="en-GB" baseline="30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Any </a:t>
            </a:r>
            <a:r>
              <a:rPr lang="en-GB" dirty="0">
                <a:solidFill>
                  <a:schemeClr val="tx2"/>
                </a:solidFill>
              </a:rPr>
              <a:t>communication which is threatening or abusive, and is intended to harass, alarm, or distress someone is </a:t>
            </a:r>
            <a:r>
              <a:rPr lang="en-GB" dirty="0" smtClean="0">
                <a:solidFill>
                  <a:schemeClr val="tx2"/>
                </a:solidFill>
              </a:rPr>
              <a:t>illegal.</a:t>
            </a:r>
            <a:endParaRPr lang="en-GB" baseline="30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The </a:t>
            </a:r>
            <a:r>
              <a:rPr lang="en-GB" dirty="0">
                <a:solidFill>
                  <a:schemeClr val="tx2"/>
                </a:solidFill>
              </a:rPr>
              <a:t>penalties for hate speech include fines, imprisonment, or both</a:t>
            </a:r>
            <a:r>
              <a:rPr lang="en-GB" dirty="0" smtClean="0">
                <a:solidFill>
                  <a:schemeClr val="tx2"/>
                </a:solidFill>
              </a:rPr>
              <a:t>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639" y="4250028"/>
            <a:ext cx="4324174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However, you still have a right to express your opinion as long as it is not considered a hate act.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977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smtClean="0"/>
              <a:t>Introducing the exam unit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62787" y="4187183"/>
            <a:ext cx="5734050" cy="1332077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develop an understanding of the requirements for the GCSE English Language section 2B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create a piece of writing based on people talking about </a:t>
            </a:r>
            <a:r>
              <a:rPr lang="en-GB" dirty="0" smtClean="0"/>
              <a:t>themselves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2936383" y="193183"/>
            <a:ext cx="915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English Language GCSE Paper 2: </a:t>
            </a: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Writer’s Viewpoints and Perspectives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B: Writing to present a viewpoint</a:t>
            </a:r>
            <a:endParaRPr lang="en-GB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esignaweb.co.uk/wp-content/uploads/2013/02/twitter_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42" y="4932609"/>
            <a:ext cx="2911295" cy="16348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634" y="87312"/>
            <a:ext cx="8229600" cy="114300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Talking about yourself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634" y="1403797"/>
            <a:ext cx="9979076" cy="39666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Comic Sans MS - 24"/>
              </a:rPr>
              <a:t>People have always enjoyed writing and talking about themselves and their experiences.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mic Sans MS - 24"/>
              </a:rPr>
              <a:t>Why do you think we like talking about ourselves?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mic Sans MS - 24"/>
              </a:rPr>
              <a:t>What methods do people use to communicate information about themselves?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mic Sans MS - 24"/>
              </a:rPr>
              <a:t>Why are social networking sites and reality TV </a:t>
            </a:r>
            <a:r>
              <a:rPr lang="en-US" sz="2800" dirty="0" err="1" smtClean="0">
                <a:solidFill>
                  <a:srgbClr val="000000"/>
                </a:solidFill>
                <a:latin typeface="Comic Sans MS - 24"/>
              </a:rPr>
              <a:t>programmes</a:t>
            </a:r>
            <a:r>
              <a:rPr lang="en-US" sz="2800" dirty="0" smtClean="0">
                <a:solidFill>
                  <a:srgbClr val="000000"/>
                </a:solidFill>
                <a:latin typeface="Comic Sans MS - 24"/>
              </a:rPr>
              <a:t> so popular?</a:t>
            </a:r>
          </a:p>
          <a:p>
            <a:endParaRPr lang="en-US" sz="2800" dirty="0"/>
          </a:p>
        </p:txBody>
      </p:sp>
      <p:sp>
        <p:nvSpPr>
          <p:cNvPr id="6148" name="AutoShape 4" descr="https://www.efolio.soton.ac.uk/blog/lu1g11/files/2013/05/Facebook-logo-1817834.png.jpeg"/>
          <p:cNvSpPr>
            <a:spLocks noChangeAspect="1" noChangeArrowheads="1"/>
          </p:cNvSpPr>
          <p:nvPr/>
        </p:nvSpPr>
        <p:spPr bwMode="auto">
          <a:xfrm>
            <a:off x="1679576" y="-2065338"/>
            <a:ext cx="6467475" cy="430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https://www.efolio.soton.ac.uk/blog/lu1g11/files/2013/05/Facebook-logo-1817834.png.jpeg"/>
          <p:cNvSpPr>
            <a:spLocks noChangeAspect="1" noChangeArrowheads="1"/>
          </p:cNvSpPr>
          <p:nvPr/>
        </p:nvSpPr>
        <p:spPr bwMode="auto">
          <a:xfrm>
            <a:off x="1679576" y="-2065338"/>
            <a:ext cx="6467475" cy="430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https://www.efolio.soton.ac.uk/blog/lu1g11/files/2013/05/Facebook-logo-1817834.png.jpeg"/>
          <p:cNvSpPr>
            <a:spLocks noChangeAspect="1" noChangeArrowheads="1"/>
          </p:cNvSpPr>
          <p:nvPr/>
        </p:nvSpPr>
        <p:spPr bwMode="auto">
          <a:xfrm>
            <a:off x="1679576" y="-2065338"/>
            <a:ext cx="6467475" cy="430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https://www.efolio.soton.ac.uk/blog/lu1g11/files/2013/05/Facebook-logo-1817834.png.jpeg"/>
          <p:cNvSpPr>
            <a:spLocks noChangeAspect="1" noChangeArrowheads="1"/>
          </p:cNvSpPr>
          <p:nvPr/>
        </p:nvSpPr>
        <p:spPr bwMode="auto">
          <a:xfrm>
            <a:off x="1679576" y="-2065338"/>
            <a:ext cx="6467475" cy="4305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://ianhendry.com/wp-content/uploads/2013/04/Official-Ian-Hendry-Facebook-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4989" y="5050933"/>
            <a:ext cx="1357290" cy="1357290"/>
          </a:xfrm>
          <a:prstGeom prst="rect">
            <a:avLst/>
          </a:prstGeom>
          <a:noFill/>
        </p:spPr>
      </p:pic>
      <p:pic>
        <p:nvPicPr>
          <p:cNvPr id="2050" name="Picture 2" descr="http://www.buccaneers.com/assets/images/imported/TB/2015/Video/04-April/bucsnfl-snapco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07" y="5050933"/>
            <a:ext cx="2999749" cy="149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91" y="231819"/>
            <a:ext cx="7273994" cy="676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468968" y="624681"/>
            <a:ext cx="2292439" cy="62333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06883"/>
            <a:ext cx="8686800" cy="43850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QA Chevin Pro Light" panose="020F0303030000060003" pitchFamily="34" charset="0"/>
              </a:rPr>
              <a:t>Assessment Objective 5 and </a:t>
            </a:r>
            <a:r>
              <a:rPr lang="en-US" sz="2400" dirty="0" smtClean="0">
                <a:solidFill>
                  <a:schemeClr val="tx2"/>
                </a:solidFill>
                <a:latin typeface="AQA Chevin Pro Light" panose="020F0303030000060003" pitchFamily="34" charset="0"/>
              </a:rPr>
              <a:t>6</a:t>
            </a:r>
            <a:endParaRPr lang="en-GB" dirty="0"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084967" y="1447800"/>
          <a:ext cx="7384776" cy="435746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384776"/>
              </a:tblGrid>
              <a:tr h="4093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Assessment Objectives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</a:tr>
              <a:tr h="3948153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AO5</a:t>
                      </a:r>
                    </a:p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AO6</a:t>
                      </a:r>
                    </a:p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0" y="2160539"/>
            <a:ext cx="69818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Communicate </a:t>
            </a:r>
            <a:r>
              <a:rPr lang="en-GB" b="1" dirty="0"/>
              <a:t>clearly, effectively and imaginatively</a:t>
            </a:r>
            <a:r>
              <a:rPr lang="en-GB" dirty="0"/>
              <a:t>, selecting and adapting </a:t>
            </a:r>
            <a:r>
              <a:rPr lang="en-GB" b="1" dirty="0"/>
              <a:t>tone, style and register </a:t>
            </a:r>
            <a:r>
              <a:rPr lang="en-GB" dirty="0"/>
              <a:t>for different </a:t>
            </a:r>
            <a:r>
              <a:rPr lang="en-GB" b="1" dirty="0"/>
              <a:t>forms, purposes and audiences.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Organise </a:t>
            </a:r>
            <a:r>
              <a:rPr lang="en-GB" dirty="0"/>
              <a:t>information and ideas, using </a:t>
            </a:r>
            <a:r>
              <a:rPr lang="en-GB" b="1" dirty="0"/>
              <a:t>structural and grammatical </a:t>
            </a:r>
            <a:r>
              <a:rPr lang="en-GB" dirty="0"/>
              <a:t>features to support </a:t>
            </a:r>
            <a:r>
              <a:rPr lang="en-GB" b="1" dirty="0"/>
              <a:t>coherence and cohesion </a:t>
            </a:r>
            <a:r>
              <a:rPr lang="en-GB" dirty="0"/>
              <a:t>of texts.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a range of </a:t>
            </a:r>
            <a:r>
              <a:rPr lang="en-GB" b="1" dirty="0"/>
              <a:t>vocabulary and sentence structures </a:t>
            </a:r>
            <a:r>
              <a:rPr lang="en-GB" dirty="0"/>
              <a:t>for clarity, purpose and effect, with </a:t>
            </a:r>
            <a:r>
              <a:rPr lang="en-GB" b="1" dirty="0"/>
              <a:t>accurate spelling and punctuation.</a:t>
            </a:r>
          </a:p>
        </p:txBody>
      </p:sp>
      <p:sp>
        <p:nvSpPr>
          <p:cNvPr id="7" name="10-Point Star 6"/>
          <p:cNvSpPr/>
          <p:nvPr/>
        </p:nvSpPr>
        <p:spPr>
          <a:xfrm>
            <a:off x="9018983" y="2090834"/>
            <a:ext cx="1863665" cy="1535698"/>
          </a:xfrm>
          <a:prstGeom prst="star10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60%</a:t>
            </a:r>
            <a:endParaRPr lang="en-GB" sz="4000" dirty="0"/>
          </a:p>
        </p:txBody>
      </p:sp>
      <p:sp>
        <p:nvSpPr>
          <p:cNvPr id="11" name="10-Point Star 10"/>
          <p:cNvSpPr/>
          <p:nvPr/>
        </p:nvSpPr>
        <p:spPr>
          <a:xfrm>
            <a:off x="9244363" y="4104125"/>
            <a:ext cx="1863665" cy="1535698"/>
          </a:xfrm>
          <a:prstGeom prst="star10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4</a:t>
            </a:r>
            <a:r>
              <a:rPr lang="en-GB" sz="4000" dirty="0" smtClean="0"/>
              <a:t>0%</a:t>
            </a:r>
            <a:endParaRPr lang="en-GB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1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06883"/>
            <a:ext cx="8686800" cy="43850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QA Chevin Pro Light" panose="020F0303030000060003" pitchFamily="34" charset="0"/>
              </a:rPr>
              <a:t>Assessment Objective 5 and </a:t>
            </a:r>
            <a:r>
              <a:rPr lang="en-US" sz="2400" dirty="0" smtClean="0">
                <a:solidFill>
                  <a:schemeClr val="tx2"/>
                </a:solidFill>
                <a:latin typeface="AQA Chevin Pro Light" panose="020F0303030000060003" pitchFamily="34" charset="0"/>
              </a:rPr>
              <a:t>6</a:t>
            </a:r>
            <a:endParaRPr lang="en-GB" dirty="0"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274810"/>
              </p:ext>
            </p:extLst>
          </p:nvPr>
        </p:nvGraphicFramePr>
        <p:xfrm>
          <a:off x="2084967" y="1447800"/>
          <a:ext cx="7384776" cy="435746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384776"/>
              </a:tblGrid>
              <a:tr h="4093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Assessment Objectives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</a:tr>
              <a:tr h="3948153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AO5</a:t>
                      </a:r>
                    </a:p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AO6</a:t>
                      </a:r>
                    </a:p>
                    <a:p>
                      <a:pPr algn="l"/>
                      <a:endParaRPr lang="en-GB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0" y="2160539"/>
            <a:ext cx="69818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Communicate </a:t>
            </a:r>
            <a:r>
              <a:rPr lang="en-GB" b="1" dirty="0"/>
              <a:t>clearly, effectively and imaginatively</a:t>
            </a:r>
            <a:r>
              <a:rPr lang="en-GB" dirty="0"/>
              <a:t>, selecting and adapting </a:t>
            </a:r>
            <a:r>
              <a:rPr lang="en-GB" b="1" dirty="0"/>
              <a:t>tone, style and register </a:t>
            </a:r>
            <a:r>
              <a:rPr lang="en-GB" dirty="0"/>
              <a:t>for different </a:t>
            </a:r>
            <a:r>
              <a:rPr lang="en-GB" b="1" dirty="0"/>
              <a:t>forms, purposes and audiences.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Organise </a:t>
            </a:r>
            <a:r>
              <a:rPr lang="en-GB" dirty="0"/>
              <a:t>information and ideas, using </a:t>
            </a:r>
            <a:r>
              <a:rPr lang="en-GB" b="1" dirty="0"/>
              <a:t>structural and grammatical </a:t>
            </a:r>
            <a:r>
              <a:rPr lang="en-GB" dirty="0"/>
              <a:t>features to support </a:t>
            </a:r>
            <a:r>
              <a:rPr lang="en-GB" b="1" dirty="0"/>
              <a:t>coherence and cohesion </a:t>
            </a:r>
            <a:r>
              <a:rPr lang="en-GB" dirty="0"/>
              <a:t>of texts.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a range of </a:t>
            </a:r>
            <a:r>
              <a:rPr lang="en-GB" b="1" dirty="0"/>
              <a:t>vocabulary and sentence structures </a:t>
            </a:r>
            <a:r>
              <a:rPr lang="en-GB" dirty="0"/>
              <a:t>for clarity, purpose and effect, with </a:t>
            </a:r>
            <a:r>
              <a:rPr lang="en-GB" b="1" dirty="0"/>
              <a:t>accurate spelling and punctuation.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536544" y="1404926"/>
            <a:ext cx="2262911" cy="44432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Re-write these AOs in your own words so that they make sense. This can be in note form, bullet points or full sentences.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7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What should/shouldn’t you share?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In pairs, create a list of things that you think are ok to share and a list of things that you should not share.</a:t>
            </a:r>
          </a:p>
          <a:p>
            <a:r>
              <a:rPr lang="en-GB" sz="3200" dirty="0" smtClean="0"/>
              <a:t>This can be a serious or a funny list!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7174" name="Picture 6" descr="http://www.faithfulchoices.com/wp-content/uploads/2012/05/Click-Share-Button-by-Master-isolated-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4" y="3857628"/>
            <a:ext cx="2524116" cy="2524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85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downside of the internet...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yber bully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57" y="1928802"/>
            <a:ext cx="5161887" cy="3857638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7752184" y="4365104"/>
            <a:ext cx="288032" cy="2954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582</Words>
  <Application>Microsoft Office PowerPoint</Application>
  <PresentationFormat>Widescreen</PresentationFormat>
  <Paragraphs>80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AQA Chevin Pro Light</vt:lpstr>
      <vt:lpstr>Arial</vt:lpstr>
      <vt:lpstr>Calibri</vt:lpstr>
      <vt:lpstr>Comic Sans MS - 24</vt:lpstr>
      <vt:lpstr>Euphemia</vt:lpstr>
      <vt:lpstr>Plantagenet Cherokee</vt:lpstr>
      <vt:lpstr>Wingdings</vt:lpstr>
      <vt:lpstr>Academic Literature 16x9</vt:lpstr>
      <vt:lpstr>Entrance task:</vt:lpstr>
      <vt:lpstr>Entrance task:</vt:lpstr>
      <vt:lpstr>Introducing the exam unit</vt:lpstr>
      <vt:lpstr>Talking about yourself</vt:lpstr>
      <vt:lpstr>PowerPoint Presentation</vt:lpstr>
      <vt:lpstr>Assessment Objective 5 and 6</vt:lpstr>
      <vt:lpstr>Assessment Objective 5 and 6</vt:lpstr>
      <vt:lpstr>What should/shouldn’t you share?</vt:lpstr>
      <vt:lpstr>The downside of the internet...</vt:lpstr>
      <vt:lpstr>Don’t get me started on the internet...</vt:lpstr>
      <vt:lpstr>What’s your opinion on...</vt:lpstr>
      <vt:lpstr>Plenary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Tidley</dc:creator>
  <cp:keywords/>
  <cp:lastModifiedBy/>
  <cp:revision>1</cp:revision>
  <dcterms:created xsi:type="dcterms:W3CDTF">2016-06-10T08:15:56Z</dcterms:created>
  <dcterms:modified xsi:type="dcterms:W3CDTF">2016-06-10T12:55:18Z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